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5" r:id="rId9"/>
    <p:sldId id="262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81" d="100"/>
          <a:sy n="81" d="100"/>
        </p:scale>
        <p:origin x="-105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743D5FC-61A5-4415-855B-D195B47404EE}" type="datetimeFigureOut">
              <a:rPr lang="ru-RU"/>
              <a:pPr>
                <a:defRPr/>
              </a:pPr>
              <a:t>12.01.2023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5C51F34-5872-471F-BCB4-980CF843C6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780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DBAE4A-F201-49EA-AC6C-033FFBB98F7F}" type="datetime1">
              <a:rPr lang="ru-RU" smtClean="0"/>
              <a:pPr>
                <a:defRPr/>
              </a:pPr>
              <a:t>12.01.2023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63C9A75-202F-478D-8B3C-340D17BED42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71BCEE4-B523-4A1A-86D3-7E8952E97122}" type="datetime1">
              <a:rPr lang="ru-RU" smtClean="0"/>
              <a:pPr>
                <a:defRPr/>
              </a:pPr>
              <a:t>12.01.2023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76F3EA-6185-4C39-9DCB-10B64CDCA13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FB2AAA4-FD40-4F35-B551-64278BAB0057}" type="datetime1">
              <a:rPr lang="ru-RU" smtClean="0"/>
              <a:pPr>
                <a:defRPr/>
              </a:pPr>
              <a:t>12.01.2023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D8286A-03BE-4DE8-A5B0-4D30DC0CB36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8F5597-0635-487F-AA1E-3345D1D4F572}" type="datetime1">
              <a:rPr lang="ru-RU" smtClean="0"/>
              <a:pPr>
                <a:defRPr/>
              </a:pPr>
              <a:t>12.01.2023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67E132-6970-4B50-8ECA-8863AF443A3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BD3253-40DB-4CA5-A9DF-FBFE0205BA69}" type="datetime1">
              <a:rPr lang="ru-RU" smtClean="0"/>
              <a:pPr>
                <a:defRPr/>
              </a:pPr>
              <a:t>12.01.2023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5DA84DD-41AF-443A-AB24-CC3ADBFC329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755AE5-33C7-400D-8021-87D3CA32C6AD}" type="datetime1">
              <a:rPr lang="ru-RU" smtClean="0"/>
              <a:pPr>
                <a:defRPr/>
              </a:pPr>
              <a:t>12.01.2023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B5722F-83E2-4FA4-B481-07F9D963DC6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45EDE9E-989A-4F5D-8955-C726DD74C4B2}" type="datetime1">
              <a:rPr lang="ru-RU" smtClean="0"/>
              <a:pPr>
                <a:defRPr/>
              </a:pPr>
              <a:t>12.01.2023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42DD3B-767F-48EE-9554-D896EEB084E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B1E14E-262A-4F27-958F-6962024BF4F0}" type="datetime1">
              <a:rPr lang="ru-RU" smtClean="0"/>
              <a:pPr>
                <a:defRPr/>
              </a:pPr>
              <a:t>12.01.2023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5E7BD1-9896-4F10-A2ED-53939B267E3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8749C3E-AD7D-4E60-9264-D3255E7DB345}" type="datetime1">
              <a:rPr lang="ru-RU" smtClean="0"/>
              <a:pPr>
                <a:defRPr/>
              </a:pPr>
              <a:t>12.01.2023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0D7736-7AE5-4977-A253-E0BBAF96DAB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D8A18E-FC50-4B5A-92A0-3E476A8DF09B}" type="datetime1">
              <a:rPr lang="ru-RU" smtClean="0"/>
              <a:pPr>
                <a:defRPr/>
              </a:pPr>
              <a:t>12.01.2023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508FF1-29F4-45F4-87AD-9F6852A7BA2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7E171E-8705-4C0B-8D8F-6055E9E6BA4A}" type="datetime1">
              <a:rPr lang="ru-RU" smtClean="0"/>
              <a:pPr>
                <a:defRPr/>
              </a:pPr>
              <a:t>12.01.2023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B6A6E967-F3C1-4175-BECE-9E163561DE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0A3AD13-B994-454A-A1AC-1C137A868E9E}" type="datetime1">
              <a:rPr lang="ru-RU" smtClean="0"/>
              <a:pPr>
                <a:defRPr/>
              </a:pPr>
              <a:t>12.01.2023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1C848B31-4470-4B8F-8D74-72269A4D466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omenstalk.ru/-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75" y="2714625"/>
            <a:ext cx="7772400" cy="14700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Окружность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5143512"/>
            <a:ext cx="5757890" cy="89536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Учитель: Конакова Е.Н. 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3" descr="H:\Documents and Settings\Aida\Рабочий стол\МОИ шаблоны ЭКСПЕРИМЕНТы\matemati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28604"/>
            <a:ext cx="2326123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H:\Documents and Settings\Aida\Рабочий стол\текстуры и фоны, клипарты\новеньки картинки\ufficio01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75" y="3929063"/>
            <a:ext cx="908050" cy="159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H:\Documents and Settings\Aida\Рабочий стол\ff962c65118d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14563" y="714375"/>
            <a:ext cx="1571625" cy="220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9" presetClass="emph" presetSubtype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6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7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VON\Desktop\spirograph_completed_designs_thum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4100836" cy="4525963"/>
          </a:xfrm>
          <a:prstGeom prst="rect">
            <a:avLst/>
          </a:prstGeom>
          <a:noFill/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8F5597-0635-487F-AA1E-3345D1D4F572}" type="datetime1">
              <a:rPr lang="ru-RU" smtClean="0"/>
              <a:pPr>
                <a:defRPr/>
              </a:pPr>
              <a:t>12.01.2023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67E132-6970-4B50-8ECA-8863AF443A3B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357166"/>
            <a:ext cx="4457700" cy="3550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2" y="4000504"/>
            <a:ext cx="3933825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24" y="4214818"/>
            <a:ext cx="3081338" cy="230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 </a:t>
            </a:r>
            <a:r>
              <a:rPr lang="ru-RU" sz="2800" dirty="0" smtClean="0"/>
              <a:t>Геометрия, 7-9 :учеб. для </a:t>
            </a:r>
            <a:r>
              <a:rPr lang="ru-RU" sz="2800" dirty="0" err="1" smtClean="0"/>
              <a:t>общеобразоват</a:t>
            </a:r>
            <a:r>
              <a:rPr lang="ru-RU" sz="2800" dirty="0" smtClean="0"/>
              <a:t>. учреждений . Л.С. </a:t>
            </a:r>
            <a:r>
              <a:rPr lang="ru-RU" sz="2800" dirty="0" err="1" smtClean="0"/>
              <a:t>Атанасян</a:t>
            </a:r>
            <a:r>
              <a:rPr lang="ru-RU" sz="2800" dirty="0" smtClean="0"/>
              <a:t>, В.Ф. Бутузов, С.Б. Кадомцев и др.]-  М.: Просвещение, 2014. </a:t>
            </a:r>
          </a:p>
          <a:p>
            <a:r>
              <a:rPr lang="ru-RU" sz="2800" dirty="0" err="1" smtClean="0"/>
              <a:t>mthm.ru</a:t>
            </a:r>
            <a:r>
              <a:rPr lang="ru-RU" sz="2800" dirty="0" smtClean="0"/>
              <a:t> – построение окружности с помощью циркуля и веревки</a:t>
            </a:r>
          </a:p>
          <a:p>
            <a:r>
              <a:rPr lang="ru-RU" sz="2800" dirty="0" smtClean="0"/>
              <a:t>world0fsamodelki.ru – построение окружности без циркуля</a:t>
            </a:r>
          </a:p>
          <a:p>
            <a:r>
              <a:rPr lang="ru-RU" sz="2800" u="sng" dirty="0" smtClean="0">
                <a:hlinkClick r:id="rId2"/>
              </a:rPr>
              <a:t>http://womenstalk.ru/-</a:t>
            </a:r>
            <a:r>
              <a:rPr lang="ru-RU" sz="2800" dirty="0" smtClean="0"/>
              <a:t>  как рассчитать радиус юбки – солнце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8F5597-0635-487F-AA1E-3345D1D4F572}" type="datetime1">
              <a:rPr lang="ru-RU" smtClean="0"/>
              <a:pPr>
                <a:defRPr/>
              </a:pPr>
              <a:t>12.01.2023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67E132-6970-4B50-8ECA-8863AF443A3B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507288" cy="61198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Изучение нового материала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390C42-2A23-45E0-9F79-DCC5A4728C4F}" type="datetime1">
              <a:rPr lang="ru-RU"/>
              <a:pPr>
                <a:defRPr/>
              </a:pPr>
              <a:t>12.01.2023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03DDD1-1D6E-4E72-900A-A142C8676ACD}" type="slidenum">
              <a:rPr lang="ru-RU"/>
              <a:pPr>
                <a:defRPr/>
              </a:pPr>
              <a:t>2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71472" y="1357298"/>
            <a:ext cx="78581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Предложение , в котором разъясняется смысл того или иного выражения или названия, называется </a:t>
            </a:r>
            <a:r>
              <a:rPr lang="ru-RU" sz="3200" dirty="0" smtClean="0">
                <a:solidFill>
                  <a:srgbClr val="FF0000"/>
                </a:solidFill>
              </a:rPr>
              <a:t>определением</a:t>
            </a:r>
            <a:r>
              <a:rPr lang="ru-RU" sz="3200" dirty="0" smtClean="0"/>
              <a:t>. 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714348" y="3000372"/>
            <a:ext cx="80724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Мы уже встречались с определениями. Приведите примеры. 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1357290" y="4143380"/>
            <a:ext cx="7143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Например: определение угла, определение смежных углов, определение равнобедренного треугольника.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621857" y="-267262"/>
            <a:ext cx="8543956" cy="1247990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Изучение нового материала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8F5597-0635-487F-AA1E-3345D1D4F572}" type="datetime1">
              <a:rPr lang="ru-RU" smtClean="0"/>
              <a:pPr>
                <a:defRPr/>
              </a:pPr>
              <a:t>12.01.2023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67E132-6970-4B50-8ECA-8863AF443A3B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28596" y="1071546"/>
            <a:ext cx="3000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Определение :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1643050"/>
            <a:ext cx="835824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Окружностью</a:t>
            </a:r>
            <a:r>
              <a:rPr lang="ru-RU" sz="3200" dirty="0" smtClean="0"/>
              <a:t> называется геометрическая фигура, состоящая из всех точек плоскости, расположенных на заданном расстоянии от данной точки.</a:t>
            </a:r>
            <a:endParaRPr lang="ru-RU" sz="3200" dirty="0"/>
          </a:p>
        </p:txBody>
      </p:sp>
      <p:sp>
        <p:nvSpPr>
          <p:cNvPr id="10" name="Овал 9"/>
          <p:cNvSpPr/>
          <p:nvPr/>
        </p:nvSpPr>
        <p:spPr>
          <a:xfrm>
            <a:off x="1500166" y="4071942"/>
            <a:ext cx="1828800" cy="1828800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>
            <a:endCxn id="10" idx="7"/>
          </p:cNvCxnSpPr>
          <p:nvPr/>
        </p:nvCxnSpPr>
        <p:spPr>
          <a:xfrm rot="5400000" flipH="1" flipV="1">
            <a:off x="2414566" y="4354058"/>
            <a:ext cx="660873" cy="63228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Овал 14"/>
          <p:cNvSpPr/>
          <p:nvPr/>
        </p:nvSpPr>
        <p:spPr>
          <a:xfrm>
            <a:off x="2357422" y="4929198"/>
            <a:ext cx="142876" cy="142876"/>
          </a:xfrm>
          <a:prstGeom prst="ellipse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1928794" y="4714884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</a:t>
            </a:r>
            <a:endParaRPr lang="ru-RU" sz="3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428860" y="4286256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r</a:t>
            </a:r>
            <a:endParaRPr lang="ru-RU" sz="3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3714744" y="3643314"/>
            <a:ext cx="4572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 – центр окружности</a:t>
            </a:r>
            <a:endParaRPr lang="ru-RU" sz="3200" dirty="0"/>
          </a:p>
        </p:txBody>
      </p:sp>
      <p:sp>
        <p:nvSpPr>
          <p:cNvPr id="23" name="TextBox 22"/>
          <p:cNvSpPr txBox="1"/>
          <p:nvPr/>
        </p:nvSpPr>
        <p:spPr>
          <a:xfrm>
            <a:off x="2857488" y="3786190"/>
            <a:ext cx="5261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М</a:t>
            </a:r>
            <a:endParaRPr lang="ru-RU" sz="32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3500430" y="4143380"/>
            <a:ext cx="5500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ОМ = </a:t>
            </a:r>
            <a:r>
              <a:rPr lang="en-US" sz="3200" dirty="0" smtClean="0"/>
              <a:t>r </a:t>
            </a:r>
            <a:r>
              <a:rPr lang="ru-RU" sz="3200" dirty="0" smtClean="0"/>
              <a:t>–радиус окружности </a:t>
            </a:r>
            <a:endParaRPr lang="ru-RU" sz="3200" dirty="0"/>
          </a:p>
        </p:txBody>
      </p:sp>
      <p:sp>
        <p:nvSpPr>
          <p:cNvPr id="26" name="TextBox 25"/>
          <p:cNvSpPr txBox="1"/>
          <p:nvPr/>
        </p:nvSpPr>
        <p:spPr>
          <a:xfrm>
            <a:off x="3643306" y="4786322"/>
            <a:ext cx="3000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 а ж </a:t>
            </a:r>
            <a:r>
              <a:rPr lang="ru-RU" sz="3200" b="1" dirty="0" err="1" smtClean="0">
                <a:solidFill>
                  <a:srgbClr val="FF0000"/>
                </a:solidFill>
              </a:rPr>
              <a:t>н</a:t>
            </a:r>
            <a:r>
              <a:rPr lang="ru-RU" sz="3200" b="1" dirty="0" smtClean="0">
                <a:solidFill>
                  <a:srgbClr val="FF0000"/>
                </a:solidFill>
              </a:rPr>
              <a:t> о :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428992" y="5286388"/>
            <a:ext cx="55007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Все радиусы имеют одну и ту же длину.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to="1.5" calcmode="lin" valueType="num">
                                      <p:cBhvr override="childStyle">
                                        <p:cTn id="5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5" grpId="0" animBg="1"/>
      <p:bldP spid="19" grpId="0"/>
      <p:bldP spid="20" grpId="0"/>
      <p:bldP spid="21" grpId="0"/>
      <p:bldP spid="23" grpId="0"/>
      <p:bldP spid="25" grpId="0"/>
      <p:bldP spid="26" grpId="0"/>
      <p:bldP spid="26" grpId="1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29600" cy="72547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Изучение нового материала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8F5597-0635-487F-AA1E-3345D1D4F572}" type="datetime1">
              <a:rPr lang="ru-RU" smtClean="0"/>
              <a:pPr>
                <a:defRPr/>
              </a:pPr>
              <a:t>12.01.2023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67E132-6970-4B50-8ECA-8863AF443A3B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85786" y="1785926"/>
            <a:ext cx="2743200" cy="2743200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928794" y="2500306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</a:t>
            </a:r>
            <a:endParaRPr lang="ru-RU" sz="3200" b="1" dirty="0"/>
          </a:p>
        </p:txBody>
      </p:sp>
      <p:cxnSp>
        <p:nvCxnSpPr>
          <p:cNvPr id="12" name="Прямая соединительная линия 11"/>
          <p:cNvCxnSpPr>
            <a:stCxn id="8" idx="2"/>
            <a:endCxn id="8" idx="6"/>
          </p:cNvCxnSpPr>
          <p:nvPr/>
        </p:nvCxnSpPr>
        <p:spPr>
          <a:xfrm rot="10800000" flipH="1">
            <a:off x="785786" y="3157526"/>
            <a:ext cx="2743200" cy="0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8" idx="7"/>
          </p:cNvCxnSpPr>
          <p:nvPr/>
        </p:nvCxnSpPr>
        <p:spPr>
          <a:xfrm rot="16200000" flipH="1" flipV="1">
            <a:off x="2121667" y="1208967"/>
            <a:ext cx="26896" cy="198427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Овал 18"/>
          <p:cNvSpPr/>
          <p:nvPr/>
        </p:nvSpPr>
        <p:spPr>
          <a:xfrm>
            <a:off x="1071538" y="2143116"/>
            <a:ext cx="142876" cy="142876"/>
          </a:xfrm>
          <a:prstGeom prst="ellipse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3071802" y="2143116"/>
            <a:ext cx="142876" cy="142876"/>
          </a:xfrm>
          <a:prstGeom prst="ellipse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785786" y="1643050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Е</a:t>
            </a:r>
            <a:endParaRPr lang="ru-RU" sz="32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3214678" y="1714488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F</a:t>
            </a:r>
            <a:endParaRPr lang="ru-RU" sz="32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928662" y="4357694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D</a:t>
            </a:r>
            <a:endParaRPr lang="ru-RU" sz="32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3428992" y="3857628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C</a:t>
            </a:r>
            <a:endParaRPr lang="ru-RU" sz="32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285720" y="2857496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A</a:t>
            </a:r>
            <a:endParaRPr lang="ru-RU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3571868" y="2928934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B</a:t>
            </a:r>
            <a:endParaRPr lang="ru-RU" sz="3200" b="1" dirty="0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 flipV="1">
            <a:off x="1500166" y="3857628"/>
            <a:ext cx="1857388" cy="50006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643306" y="785794"/>
            <a:ext cx="52149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Отрезок, соединяющий две точки на окружности, называется ее </a:t>
            </a:r>
            <a:r>
              <a:rPr lang="ru-RU" sz="2800" dirty="0" smtClean="0">
                <a:solidFill>
                  <a:srgbClr val="FF0000"/>
                </a:solidFill>
              </a:rPr>
              <a:t>хордой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31" name="TextBox 30"/>
          <p:cNvSpPr txBox="1"/>
          <p:nvPr/>
        </p:nvSpPr>
        <p:spPr>
          <a:xfrm>
            <a:off x="3786182" y="2214554"/>
            <a:ext cx="49292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EF, CD </a:t>
            </a:r>
            <a:r>
              <a:rPr lang="en-US" sz="2800" dirty="0" smtClean="0"/>
              <a:t>- </a:t>
            </a:r>
            <a:r>
              <a:rPr lang="ru-RU" sz="2800" dirty="0" smtClean="0"/>
              <a:t> хорды окружности</a:t>
            </a:r>
            <a:endParaRPr lang="ru-RU" sz="2800" dirty="0"/>
          </a:p>
        </p:txBody>
      </p:sp>
      <p:sp>
        <p:nvSpPr>
          <p:cNvPr id="10" name="Овал 9"/>
          <p:cNvSpPr/>
          <p:nvPr/>
        </p:nvSpPr>
        <p:spPr>
          <a:xfrm>
            <a:off x="2071670" y="3071810"/>
            <a:ext cx="142876" cy="142876"/>
          </a:xfrm>
          <a:prstGeom prst="ellipse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3428992" y="3071810"/>
            <a:ext cx="142876" cy="142876"/>
          </a:xfrm>
          <a:prstGeom prst="ellipse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714348" y="3071810"/>
            <a:ext cx="142876" cy="142876"/>
          </a:xfrm>
          <a:prstGeom prst="ellipse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3286116" y="3786190"/>
            <a:ext cx="142876" cy="142876"/>
          </a:xfrm>
          <a:prstGeom prst="ellipse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1428728" y="4286256"/>
            <a:ext cx="142876" cy="142876"/>
          </a:xfrm>
          <a:prstGeom prst="ellipse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TextBox 35"/>
          <p:cNvSpPr txBox="1"/>
          <p:nvPr/>
        </p:nvSpPr>
        <p:spPr>
          <a:xfrm>
            <a:off x="4143340" y="2786058"/>
            <a:ext cx="50006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Хорда, проходящая через центр окружности, называется ее </a:t>
            </a:r>
            <a:r>
              <a:rPr lang="ru-RU" sz="2800" dirty="0" smtClean="0">
                <a:solidFill>
                  <a:srgbClr val="FF0000"/>
                </a:solidFill>
              </a:rPr>
              <a:t>диаметром.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143372" y="4143380"/>
            <a:ext cx="4500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АВ – диаметр окружности </a:t>
            </a:r>
            <a:endParaRPr lang="ru-RU" sz="2800" dirty="0"/>
          </a:p>
        </p:txBody>
      </p:sp>
      <p:sp>
        <p:nvSpPr>
          <p:cNvPr id="38" name="TextBox 37"/>
          <p:cNvSpPr txBox="1"/>
          <p:nvPr/>
        </p:nvSpPr>
        <p:spPr>
          <a:xfrm>
            <a:off x="285720" y="5000636"/>
            <a:ext cx="30718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В а ж </a:t>
            </a:r>
            <a:r>
              <a:rPr lang="ru-RU" sz="3200" dirty="0" err="1" smtClean="0">
                <a:solidFill>
                  <a:srgbClr val="FF0000"/>
                </a:solidFill>
              </a:rPr>
              <a:t>н</a:t>
            </a:r>
            <a:r>
              <a:rPr lang="ru-RU" sz="3200" dirty="0" smtClean="0">
                <a:solidFill>
                  <a:srgbClr val="FF0000"/>
                </a:solidFill>
              </a:rPr>
              <a:t> о: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357554" y="4643446"/>
            <a:ext cx="55721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1) Диаметр окружности в два раза больше ее радиуса. </a:t>
            </a:r>
            <a:endParaRPr lang="ru-RU" sz="2800" dirty="0"/>
          </a:p>
        </p:txBody>
      </p:sp>
      <p:sp>
        <p:nvSpPr>
          <p:cNvPr id="40" name="TextBox 39"/>
          <p:cNvSpPr txBox="1"/>
          <p:nvPr/>
        </p:nvSpPr>
        <p:spPr>
          <a:xfrm>
            <a:off x="1857324" y="5572140"/>
            <a:ext cx="72866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2) Центр окружности является серединой любого диаметра.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84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/>
      <p:bldP spid="22" grpId="0"/>
      <p:bldP spid="24" grpId="0"/>
      <p:bldP spid="25" grpId="0"/>
      <p:bldP spid="26" grpId="0"/>
      <p:bldP spid="27" grpId="0"/>
      <p:bldP spid="30" grpId="0"/>
      <p:bldP spid="31" grpId="0"/>
      <p:bldP spid="32" grpId="0" animBg="1"/>
      <p:bldP spid="33" grpId="0" animBg="1"/>
      <p:bldP spid="34" grpId="0" animBg="1"/>
      <p:bldP spid="35" grpId="0" animBg="1"/>
      <p:bldP spid="36" grpId="0"/>
      <p:bldP spid="37" grpId="0"/>
      <p:bldP spid="38" grpId="0" build="allAtOnce"/>
      <p:bldP spid="39" grpId="0"/>
      <p:bldP spid="4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Изучение нового материала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8F5597-0635-487F-AA1E-3345D1D4F572}" type="datetime1">
              <a:rPr lang="ru-RU" smtClean="0"/>
              <a:pPr>
                <a:defRPr/>
              </a:pPr>
              <a:t>12.01.2023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67E132-6970-4B50-8ECA-8863AF443A3B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071538" y="1928802"/>
            <a:ext cx="1828800" cy="1828800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928794" y="2786058"/>
            <a:ext cx="142876" cy="142876"/>
          </a:xfrm>
          <a:prstGeom prst="ellipse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285852" y="2571744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</a:t>
            </a:r>
            <a:endParaRPr lang="ru-RU" sz="3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00034" y="2571744"/>
            <a:ext cx="5261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М</a:t>
            </a:r>
            <a:endParaRPr lang="ru-RU" sz="3200" b="1" dirty="0"/>
          </a:p>
        </p:txBody>
      </p:sp>
      <p:sp>
        <p:nvSpPr>
          <p:cNvPr id="14" name="Овал 13"/>
          <p:cNvSpPr/>
          <p:nvPr/>
        </p:nvSpPr>
        <p:spPr>
          <a:xfrm>
            <a:off x="2500298" y="2071678"/>
            <a:ext cx="142876" cy="142876"/>
          </a:xfrm>
          <a:prstGeom prst="ellipse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2643174" y="3286124"/>
            <a:ext cx="142876" cy="142876"/>
          </a:xfrm>
          <a:prstGeom prst="ellipse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2643174" y="1571612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A</a:t>
            </a:r>
            <a:endParaRPr lang="ru-RU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857488" y="3214686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B</a:t>
            </a:r>
            <a:endParaRPr lang="ru-RU" sz="3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571868" y="1142984"/>
            <a:ext cx="535785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Любые две точки на окружности делят ее на две части. Каждая из этих частей называется </a:t>
            </a:r>
            <a:r>
              <a:rPr lang="ru-RU" sz="2800" dirty="0" smtClean="0">
                <a:solidFill>
                  <a:srgbClr val="FF0000"/>
                </a:solidFill>
              </a:rPr>
              <a:t>дугой</a:t>
            </a:r>
            <a:r>
              <a:rPr lang="ru-RU" sz="2800" dirty="0" smtClean="0"/>
              <a:t> окружности. </a:t>
            </a:r>
            <a:endParaRPr lang="ru-RU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3000364" y="2285992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L</a:t>
            </a:r>
            <a:endParaRPr lang="ru-RU" sz="3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3500430" y="3214686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3857620" y="3214686"/>
            <a:ext cx="1857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Дуга </a:t>
            </a:r>
            <a:r>
              <a:rPr lang="en-US" sz="2800" dirty="0" smtClean="0"/>
              <a:t> ALB </a:t>
            </a:r>
            <a:endParaRPr lang="ru-RU" sz="2800" dirty="0"/>
          </a:p>
        </p:txBody>
      </p:sp>
      <p:sp>
        <p:nvSpPr>
          <p:cNvPr id="28" name="Дуга 27"/>
          <p:cNvSpPr/>
          <p:nvPr/>
        </p:nvSpPr>
        <p:spPr>
          <a:xfrm rot="7908854">
            <a:off x="5903388" y="2617247"/>
            <a:ext cx="914400" cy="914400"/>
          </a:xfrm>
          <a:prstGeom prst="arc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715140" y="3143248"/>
            <a:ext cx="9621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ALB</a:t>
            </a:r>
            <a:r>
              <a:rPr lang="en-US" sz="2800" dirty="0" smtClean="0"/>
              <a:t> </a:t>
            </a:r>
            <a:endParaRPr lang="ru-RU" sz="2800" dirty="0"/>
          </a:p>
        </p:txBody>
      </p:sp>
      <p:sp>
        <p:nvSpPr>
          <p:cNvPr id="30" name="TextBox 29"/>
          <p:cNvSpPr txBox="1"/>
          <p:nvPr/>
        </p:nvSpPr>
        <p:spPr>
          <a:xfrm>
            <a:off x="3786182" y="4143380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Дуга </a:t>
            </a:r>
            <a:r>
              <a:rPr lang="en-US" sz="2800" dirty="0" smtClean="0"/>
              <a:t> AMB </a:t>
            </a:r>
            <a:endParaRPr lang="ru-RU" sz="2800" dirty="0"/>
          </a:p>
        </p:txBody>
      </p:sp>
      <p:sp>
        <p:nvSpPr>
          <p:cNvPr id="31" name="Дуга 30"/>
          <p:cNvSpPr/>
          <p:nvPr/>
        </p:nvSpPr>
        <p:spPr>
          <a:xfrm rot="7908854">
            <a:off x="6189139" y="3617380"/>
            <a:ext cx="914400" cy="914400"/>
          </a:xfrm>
          <a:prstGeom prst="arc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7000892" y="4143380"/>
            <a:ext cx="9621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AMB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15" grpId="0" animBg="1"/>
      <p:bldP spid="16" grpId="0"/>
      <p:bldP spid="17" grpId="0"/>
      <p:bldP spid="18" grpId="0"/>
      <p:bldP spid="20" grpId="0"/>
      <p:bldP spid="22" grpId="0"/>
      <p:bldP spid="28" grpId="0" animBg="1"/>
      <p:bldP spid="29" grpId="0"/>
      <p:bldP spid="30" grpId="0"/>
      <p:bldP spid="31" grpId="0" animBg="1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72547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Изучение нового материала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8F5597-0635-487F-AA1E-3345D1D4F572}" type="datetime1">
              <a:rPr lang="ru-RU" smtClean="0"/>
              <a:pPr>
                <a:defRPr/>
              </a:pPr>
              <a:t>12.01.2023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67E132-6970-4B50-8ECA-8863AF443A3B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357554" y="1357298"/>
            <a:ext cx="51435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Для изображения окружности на чертеже пользуются </a:t>
            </a:r>
            <a:r>
              <a:rPr lang="ru-RU" sz="2800" dirty="0" smtClean="0">
                <a:solidFill>
                  <a:srgbClr val="FF0000"/>
                </a:solidFill>
              </a:rPr>
              <a:t>циркулем.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86116" y="3143248"/>
            <a:ext cx="564360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Часть плоскости, ограниченная окружностью, называется </a:t>
            </a:r>
            <a:r>
              <a:rPr lang="ru-RU" sz="2800" dirty="0" smtClean="0">
                <a:solidFill>
                  <a:srgbClr val="FF0000"/>
                </a:solidFill>
              </a:rPr>
              <a:t>кругом. 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00430" y="4643446"/>
            <a:ext cx="47149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Чтобы провести окружность на местности, можно воспользоваться </a:t>
            </a:r>
            <a:r>
              <a:rPr lang="ru-RU" sz="2800" dirty="0" smtClean="0">
                <a:solidFill>
                  <a:srgbClr val="FF0000"/>
                </a:solidFill>
              </a:rPr>
              <a:t>веревкой. 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214414" y="3357562"/>
            <a:ext cx="1371600" cy="1371600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000108"/>
            <a:ext cx="2306509" cy="2006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4786322"/>
            <a:ext cx="2383160" cy="1693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1000108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Изучение нового материала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8F5597-0635-487F-AA1E-3345D1D4F572}" type="datetime1">
              <a:rPr lang="ru-RU" smtClean="0"/>
              <a:pPr>
                <a:defRPr/>
              </a:pPr>
              <a:t>12.01.2023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67E132-6970-4B50-8ECA-8863AF443A3B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3074" name="Picture 2" descr="C:\Users\VON\Desktop\cyrk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1285860"/>
            <a:ext cx="5620535" cy="4220164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857364"/>
            <a:ext cx="2212848" cy="184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214554"/>
            <a:ext cx="2736056" cy="1835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8F5597-0635-487F-AA1E-3345D1D4F572}" type="datetime1">
              <a:rPr lang="ru-RU" smtClean="0"/>
              <a:pPr>
                <a:defRPr/>
              </a:pPr>
              <a:t>12.01.2023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67E132-6970-4B50-8ECA-8863AF443A3B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85720" y="428604"/>
            <a:ext cx="85725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Предметы круглой формы часто встречаются в окружающей нас жизни, поэтому всё, что связано с  окружностью и кругом имеет большую практическую направленность. </a:t>
            </a:r>
            <a:endParaRPr lang="ru-RU" sz="2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235743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2214554"/>
            <a:ext cx="165735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15206" y="1428736"/>
            <a:ext cx="1657350" cy="147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43570" y="4714884"/>
            <a:ext cx="2647950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43768" y="2928934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43306" y="4357694"/>
            <a:ext cx="1794967" cy="1880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57224" y="4357694"/>
            <a:ext cx="247650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Практическая направленность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8F5597-0635-487F-AA1E-3345D1D4F572}" type="datetime1">
              <a:rPr lang="ru-RU" smtClean="0"/>
              <a:pPr>
                <a:defRPr/>
              </a:pPr>
              <a:t>12.01.2023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67E132-6970-4B50-8ECA-8863AF443A3B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pic>
        <p:nvPicPr>
          <p:cNvPr id="2050" name="Picture 2" descr="C:\Users\VON\Desktop\ceb699ec15d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285860"/>
            <a:ext cx="4781550" cy="2457450"/>
          </a:xfrm>
          <a:prstGeom prst="rect">
            <a:avLst/>
          </a:prstGeom>
          <a:noFill/>
        </p:spPr>
      </p:pic>
      <p:pic>
        <p:nvPicPr>
          <p:cNvPr id="2051" name="Picture 3" descr="C:\Users\VON\Desktop\image1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1214422"/>
            <a:ext cx="2362200" cy="2428875"/>
          </a:xfrm>
          <a:prstGeom prst="rect">
            <a:avLst/>
          </a:prstGeom>
          <a:noFill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3786190"/>
            <a:ext cx="2743200" cy="27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414338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71802" y="4071942"/>
            <a:ext cx="165735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134</TotalTime>
  <Words>369</Words>
  <Application>Microsoft Office PowerPoint</Application>
  <PresentationFormat>Экран (4:3)</PresentationFormat>
  <Paragraphs>84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Главная</vt:lpstr>
      <vt:lpstr>Окружность</vt:lpstr>
      <vt:lpstr>Изучение нового материала</vt:lpstr>
      <vt:lpstr>Изучение нового материала</vt:lpstr>
      <vt:lpstr>Изучение нового материала</vt:lpstr>
      <vt:lpstr>Изучение нового материала</vt:lpstr>
      <vt:lpstr>Изучение нового материала</vt:lpstr>
      <vt:lpstr>Изучение нового материала</vt:lpstr>
      <vt:lpstr>Презентация PowerPoint</vt:lpstr>
      <vt:lpstr>Практическая направленность</vt:lpstr>
      <vt:lpstr>Презентация PowerPoint</vt:lpstr>
      <vt:lpstr>Литература: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Окружность</dc:title>
  <dc:creator>VON</dc:creator>
  <dc:description>http://aida.ucoz.ru</dc:description>
  <cp:lastModifiedBy>Admin</cp:lastModifiedBy>
  <cp:revision>18</cp:revision>
  <dcterms:created xsi:type="dcterms:W3CDTF">2015-11-22T15:28:54Z</dcterms:created>
  <dcterms:modified xsi:type="dcterms:W3CDTF">2023-01-12T10:27:33Z</dcterms:modified>
</cp:coreProperties>
</file>