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7" r:id="rId3"/>
    <p:sldId id="286" r:id="rId4"/>
    <p:sldId id="259" r:id="rId5"/>
    <p:sldId id="284" r:id="rId6"/>
    <p:sldId id="262" r:id="rId7"/>
    <p:sldId id="263" r:id="rId8"/>
    <p:sldId id="264" r:id="rId9"/>
    <p:sldId id="265" r:id="rId10"/>
    <p:sldId id="28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9" r:id="rId19"/>
    <p:sldId id="276" r:id="rId20"/>
    <p:sldId id="278" r:id="rId21"/>
    <p:sldId id="280" r:id="rId22"/>
    <p:sldId id="281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CC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A77B474-4BEE-4F5A-9A05-503B5FED93BD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024428F-C10C-458D-80B9-201634957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732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49462F-34F4-4BB8-B98F-9A6EF8C332DE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E869B3-15BF-4F43-A6AD-EEF0D737851A}" type="slidenum">
              <a:rPr lang="ru-RU" smtClean="0"/>
              <a:pPr eaLnBrk="1" hangingPunct="1"/>
              <a:t>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B9A1-797A-44BD-A88B-68C631A24168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52EC9-37B8-48BB-96E5-C857B2DD8B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408DF-441F-44E6-8E4C-5DF06C684701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6D59D-2D8D-49B8-8324-3B95B2DD6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9C543-D4AF-4B3C-9DBE-9D506035C15F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A95B4-1021-4DDA-A1C6-BAA7569D1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EDEDE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276F3083-CCFA-487B-A6E3-36B316F192AA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EDEDE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EDEDE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6ABB1B00-E085-4015-860A-D58909756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9132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EDB14-39AB-4EC5-9C58-FFB230236BCB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1F5CA-3EEB-459E-B0D1-56EF56F2E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9713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EDEDE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DD6A1FC4-B3E6-4871-9397-FD69B9B5F6DE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EDEDE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EDEDE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5E7F3E3E-FCD6-4FBF-B1F4-714CFF4DA4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871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39042-2B5D-4EEB-9261-B9752CCD0E42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444E9-15DA-4625-A72E-068EC3BB8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012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0E7C8-97A8-448C-8D18-ACCEA0150956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D72C7-F0E5-4A9B-ABD4-C29CA16533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244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EEBFF-BB69-459E-BA1F-A1357CD0FF9C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5871C-F220-4820-ACD1-94328D0BD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9562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AF0E6-F29B-46B3-8093-AFB0C434F588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31AB4-4225-42AE-84E5-E8A38FED8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057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9942C-652D-40EA-8EEB-FAF96C98218C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AB87F-A701-42CC-975A-E19D7FFF8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97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DAF7F-DA79-46B2-A422-D168D9B48091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FCCDF-68DC-4B10-9DE9-67471E7AE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E709D-1B32-4B7C-86A5-FC116BCB1764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B7405-A069-437D-9835-1B0280410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9319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8E2D6-D189-4E82-B312-766BE858F3FD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72256-025D-48DE-8F5C-7007F1F42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3105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767E5-17B8-4928-B90C-52152DBD2631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4964D-1030-4652-97D9-746B766BA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3391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301625" y="1676400"/>
            <a:ext cx="8540750" cy="44227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CADA6-0B30-4BAE-96D3-BC8F338F23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044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DDA9EB-8887-4B20-9EE1-FB93F8410DEE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BE8F9-514A-4D72-B074-978FC2683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89772-8FCB-4399-B146-92FA99F951A8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DCD53-1E9F-4302-9D8C-D6D5C9853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8476D-8762-431F-9707-ADA99B68164D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CA79F-5C6D-41B8-BE5A-DA14439C4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94D2B-5C4B-4D40-AFBB-F2ACF986279F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E1EE1-1E49-44E4-BB76-6DCE87D96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24D02-EDD2-484A-9735-B9B5FFF68AE4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8E73F-CDA6-4F02-825D-E4E55A630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18D54-E2E8-4C57-AD85-54E76F266AC3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2DB8-F180-42F1-BB16-603FE26DD5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3BEA4-D0C0-4DF1-A1B4-C7A9A5428A0D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BBA27-C489-48BC-8C42-064719AEC4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495320-350D-4F3B-A815-95D826BCEF03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4DE5FC-5C6D-4A53-8DA7-125C9A17E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2052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424456">
                    <a:shade val="9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A6ACA7-4A93-4B7A-B3DF-32A8B3B2922D}" type="datetimeFigureOut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424456">
                    <a:shade val="9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424456">
                    <a:shade val="90000"/>
                  </a:srgb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7CAD91-C7C2-4BB9-A81F-AB6340CA74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351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http://www.beste-tipps-zum-deutsch-lernen.com/images/deutsche_artikel_heitungkeit.gi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www.beste-tipps-zum-deutsch-lernen.com/images/deutsche_artikel_igling.gif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72A909B-BBEF-430F-966A-87AC261A4520}" type="datetime1">
              <a:rPr lang="ru-RU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609B3-FCE2-4593-983C-CC6E2B4962EB}" type="slidenum">
              <a:rPr lang="ru-RU"/>
              <a:pPr>
                <a:defRPr/>
              </a:pPr>
              <a:t>1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57158" y="1340768"/>
            <a:ext cx="83529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CC"/>
                </a:solidFill>
                <a:latin typeface="Book Antiqua" pitchFamily="18" charset="0"/>
              </a:rPr>
              <a:t>«Применение мнемотехнических приемов  </a:t>
            </a:r>
            <a:r>
              <a:rPr lang="ru-RU" sz="4400" b="1" dirty="0">
                <a:solidFill>
                  <a:srgbClr val="0000CC"/>
                </a:solidFill>
                <a:latin typeface="Book Antiqua" pitchFamily="18" charset="0"/>
              </a:rPr>
              <a:t>в целях повышения эффективности урока немецкого языка</a:t>
            </a:r>
            <a:r>
              <a:rPr lang="ru-RU" sz="4400" b="1" dirty="0" smtClean="0">
                <a:solidFill>
                  <a:srgbClr val="0000CC"/>
                </a:solidFill>
                <a:latin typeface="Book Antiqua" pitchFamily="18" charset="0"/>
              </a:rPr>
              <a:t>».</a:t>
            </a:r>
            <a:endParaRPr lang="ru-RU" sz="4400" b="1" dirty="0">
              <a:solidFill>
                <a:srgbClr val="0000CC"/>
              </a:solidFill>
              <a:latin typeface="Book Antiqua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2843808" y="5085184"/>
            <a:ext cx="6300192" cy="1608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Подготовила учитель </a:t>
            </a:r>
            <a:r>
              <a:rPr lang="ru-RU" sz="2400" i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немецкого языка</a:t>
            </a:r>
            <a:endParaRPr lang="en-US" sz="2400" i="1" dirty="0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ru-RU" sz="2400" i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МБОУ «Дмитриевская СОШ »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sz="2400" i="1" dirty="0" smtClean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Тюрина Лариса Сергеевна</a:t>
            </a:r>
            <a:endParaRPr lang="en-US" sz="2400" i="1" dirty="0" smtClean="0">
              <a:solidFill>
                <a:srgbClr val="FF0000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/>
          <a:lstStyle/>
          <a:p>
            <a:r>
              <a:rPr lang="de-DE" sz="3600" b="1" i="1" dirty="0" smtClean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de-DE" sz="3600" b="1" i="1" dirty="0" smtClean="0">
                <a:solidFill>
                  <a:srgbClr val="C00000"/>
                </a:solidFill>
                <a:latin typeface="Book Antiqua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Ассоциативная </a:t>
            </a:r>
            <a:r>
              <a:rPr lang="ru-RU" sz="3200" b="1" i="1" dirty="0">
                <a:solidFill>
                  <a:srgbClr val="C00000"/>
                </a:solidFill>
                <a:latin typeface="Book Antiqua" pitchFamily="18" charset="0"/>
              </a:rPr>
              <a:t>связь </a:t>
            </a:r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может быть </a:t>
            </a:r>
            <a:r>
              <a:rPr lang="ru-RU" sz="3200" b="1" i="1" dirty="0">
                <a:solidFill>
                  <a:srgbClr val="C00000"/>
                </a:solidFill>
                <a:latin typeface="Book Antiqua" pitchFamily="18" charset="0"/>
              </a:rPr>
              <a:t>по</a:t>
            </a:r>
            <a:r>
              <a:rPr lang="ru-RU" sz="3200" dirty="0">
                <a:solidFill>
                  <a:srgbClr val="C00000"/>
                </a:solidFill>
                <a:latin typeface="Book Antiqua" pitchFamily="18" charset="0"/>
              </a:rPr>
              <a:t>:</a:t>
            </a:r>
            <a:r>
              <a:rPr lang="ru-RU" dirty="0">
                <a:solidFill>
                  <a:srgbClr val="C00000"/>
                </a:solidFill>
                <a:latin typeface="Book Antiqua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Book Antiqua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Book Antiqua" pitchFamily="18" charset="0"/>
              </a:rPr>
              <a:t>цвету</a:t>
            </a:r>
            <a:r>
              <a:rPr lang="ru-RU" sz="2800" dirty="0">
                <a:latin typeface="Book Antiqua" pitchFamily="18" charset="0"/>
              </a:rPr>
              <a:t>- </a:t>
            </a:r>
            <a:r>
              <a:rPr lang="de-DE" sz="2800" dirty="0" err="1">
                <a:solidFill>
                  <a:srgbClr val="0070C0"/>
                </a:solidFill>
                <a:latin typeface="Book Antiqua" pitchFamily="18" charset="0"/>
              </a:rPr>
              <a:t>schwarz-weiss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,</a:t>
            </a:r>
            <a:r>
              <a:rPr lang="ru-RU" sz="2800" dirty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rot, grau</a:t>
            </a:r>
            <a:r>
              <a:rPr lang="de-DE" sz="2800" dirty="0">
                <a:latin typeface="Book Antiqua" pitchFamily="18" charset="0"/>
              </a:rPr>
              <a:t/>
            </a:r>
            <a:br>
              <a:rPr lang="de-DE" sz="2800" dirty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месту </a:t>
            </a:r>
            <a:r>
              <a:rPr lang="ru-RU" sz="2800" b="1" dirty="0">
                <a:latin typeface="Book Antiqua" pitchFamily="18" charset="0"/>
              </a:rPr>
              <a:t>расположения-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nah,</a:t>
            </a:r>
            <a:r>
              <a:rPr lang="ru-RU" sz="2800" dirty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weit</a:t>
            </a:r>
            <a:r>
              <a:rPr lang="de-DE" sz="2800" dirty="0">
                <a:latin typeface="Book Antiqua" pitchFamily="18" charset="0"/>
              </a:rPr>
              <a:t/>
            </a:r>
            <a:br>
              <a:rPr lang="de-DE" sz="2800" dirty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форме</a:t>
            </a:r>
            <a:r>
              <a:rPr lang="ru-RU" sz="2800" dirty="0" smtClean="0">
                <a:latin typeface="Book Antiqua" pitchFamily="18" charset="0"/>
              </a:rPr>
              <a:t>- </a:t>
            </a:r>
            <a:r>
              <a:rPr lang="de-DE" sz="2800" dirty="0" err="1">
                <a:solidFill>
                  <a:srgbClr val="0070C0"/>
                </a:solidFill>
                <a:latin typeface="Book Antiqua" pitchFamily="18" charset="0"/>
              </a:rPr>
              <a:t>quadrat</a:t>
            </a:r>
            <a:r>
              <a:rPr lang="ru-RU" sz="2800" dirty="0">
                <a:solidFill>
                  <a:srgbClr val="0070C0"/>
                </a:solidFill>
                <a:latin typeface="Book Antiqua" pitchFamily="18" charset="0"/>
              </a:rPr>
              <a:t>,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 </a:t>
            </a:r>
            <a:r>
              <a:rPr lang="en-US" sz="2800" dirty="0">
                <a:solidFill>
                  <a:srgbClr val="0070C0"/>
                </a:solidFill>
                <a:latin typeface="Book Antiqua" pitchFamily="18" charset="0"/>
              </a:rPr>
              <a:t>oval</a:t>
            </a:r>
            <a:r>
              <a:rPr lang="de-DE" sz="2800" dirty="0">
                <a:latin typeface="Book Antiqua" pitchFamily="18" charset="0"/>
              </a:rPr>
              <a:t/>
            </a:r>
            <a:br>
              <a:rPr lang="de-DE" sz="2800" dirty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звучанию</a:t>
            </a:r>
            <a:r>
              <a:rPr lang="ru-RU" sz="2800" dirty="0" smtClean="0">
                <a:latin typeface="Book Antiqua" pitchFamily="18" charset="0"/>
              </a:rPr>
              <a:t>-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Eine lange Schlange ringelt sich um eine lange Stange.</a:t>
            </a:r>
            <a:r>
              <a:rPr lang="de-DE" sz="2800" dirty="0">
                <a:latin typeface="Book Antiqua" pitchFamily="18" charset="0"/>
              </a:rPr>
              <a:t/>
            </a:r>
            <a:br>
              <a:rPr lang="de-DE" sz="2800" dirty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действию</a:t>
            </a:r>
            <a:r>
              <a:rPr lang="ru-RU" sz="2800" dirty="0" smtClean="0">
                <a:latin typeface="Book Antiqua" pitchFamily="18" charset="0"/>
              </a:rPr>
              <a:t>-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turnen, springen, malen</a:t>
            </a:r>
            <a:r>
              <a:rPr lang="de-DE" sz="2800" dirty="0">
                <a:latin typeface="Book Antiqua" pitchFamily="18" charset="0"/>
              </a:rPr>
              <a:t/>
            </a:r>
            <a:br>
              <a:rPr lang="de-DE" sz="2800" dirty="0">
                <a:latin typeface="Book Antiqua" pitchFamily="18" charset="0"/>
              </a:rPr>
            </a:br>
            <a:r>
              <a:rPr lang="ru-RU" sz="2800" b="1" dirty="0" smtClean="0">
                <a:latin typeface="Book Antiqua" pitchFamily="18" charset="0"/>
              </a:rPr>
              <a:t>вкусу</a:t>
            </a:r>
            <a:r>
              <a:rPr lang="ru-RU" sz="2800" dirty="0" smtClean="0">
                <a:latin typeface="Book Antiqua" pitchFamily="18" charset="0"/>
              </a:rPr>
              <a:t>-</a:t>
            </a:r>
            <a:r>
              <a:rPr lang="de-DE" sz="2800" dirty="0" smtClean="0">
                <a:solidFill>
                  <a:srgbClr val="0070C0"/>
                </a:solidFill>
                <a:latin typeface="Book Antiqua" pitchFamily="18" charset="0"/>
              </a:rPr>
              <a:t>süß</a:t>
            </a:r>
            <a:r>
              <a:rPr lang="de-DE" sz="2800" dirty="0">
                <a:latin typeface="Book Antiqua" pitchFamily="18" charset="0"/>
              </a:rPr>
              <a:t/>
            </a:r>
            <a:br>
              <a:rPr lang="de-DE" sz="2800" dirty="0">
                <a:latin typeface="Book Antiqua" pitchFamily="18" charset="0"/>
              </a:rPr>
            </a:br>
            <a:r>
              <a:rPr lang="de-DE" sz="2800" dirty="0">
                <a:latin typeface="Book Antiqua" pitchFamily="18" charset="0"/>
              </a:rPr>
              <a:t> </a:t>
            </a:r>
            <a:r>
              <a:rPr lang="ru-RU" sz="2800" b="1" dirty="0" smtClean="0">
                <a:latin typeface="Book Antiqua" pitchFamily="18" charset="0"/>
              </a:rPr>
              <a:t>назначению</a:t>
            </a:r>
            <a:r>
              <a:rPr lang="ru-RU" sz="2800" dirty="0" smtClean="0">
                <a:latin typeface="Book Antiqua" pitchFamily="18" charset="0"/>
              </a:rPr>
              <a:t>-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die Klasse, die Turnhalle</a:t>
            </a:r>
            <a:r>
              <a:rPr lang="de-DE" sz="2800" dirty="0">
                <a:latin typeface="Book Antiqua" pitchFamily="18" charset="0"/>
              </a:rPr>
              <a:t/>
            </a:r>
            <a:br>
              <a:rPr lang="de-DE" sz="2800" dirty="0">
                <a:latin typeface="Book Antiqua" pitchFamily="18" charset="0"/>
              </a:rPr>
            </a:br>
            <a:r>
              <a:rPr lang="de-DE" sz="2800" dirty="0">
                <a:latin typeface="Book Antiqua" pitchFamily="18" charset="0"/>
              </a:rPr>
              <a:t> </a:t>
            </a:r>
            <a:r>
              <a:rPr lang="ru-RU" sz="2800" b="1" dirty="0">
                <a:latin typeface="Book Antiqua" pitchFamily="18" charset="0"/>
              </a:rPr>
              <a:t>размеру</a:t>
            </a:r>
            <a:r>
              <a:rPr lang="ru-RU" sz="2800" dirty="0">
                <a:latin typeface="Book Antiqua" pitchFamily="18" charset="0"/>
              </a:rPr>
              <a:t>-</a:t>
            </a:r>
            <a:r>
              <a:rPr lang="de-DE" sz="2800" dirty="0">
                <a:solidFill>
                  <a:srgbClr val="0070C0"/>
                </a:solidFill>
                <a:latin typeface="Book Antiqua" pitchFamily="18" charset="0"/>
              </a:rPr>
              <a:t>groß-klein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171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29600" cy="1143000"/>
          </a:xfrm>
        </p:spPr>
        <p:txBody>
          <a:bodyPr/>
          <a:lstStyle/>
          <a:p>
            <a:r>
              <a:rPr lang="ru-RU" sz="2800" b="1" i="1" dirty="0">
                <a:solidFill>
                  <a:srgbClr val="FF0000"/>
                </a:solidFill>
                <a:latin typeface="Book Antiqua" pitchFamily="18" charset="0"/>
              </a:rPr>
              <a:t>МЕТОД  ФОНЕТИЧЕСКИХ АССОЦИАЦИЙ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" name="Picture 2" descr="C:\Users\Я\Desktop\картинки\peach_e_liquid-500x5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71800" y="2996952"/>
            <a:ext cx="3127077" cy="3127077"/>
          </a:xfrm>
        </p:spPr>
      </p:pic>
      <p:sp>
        <p:nvSpPr>
          <p:cNvPr id="8" name="Прямоугольник 7"/>
          <p:cNvSpPr/>
          <p:nvPr/>
        </p:nvSpPr>
        <p:spPr>
          <a:xfrm>
            <a:off x="2483768" y="1700807"/>
            <a:ext cx="38385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800" dirty="0">
                <a:latin typeface="Elephant" pitchFamily="18" charset="0"/>
              </a:rPr>
              <a:t>der </a:t>
            </a:r>
            <a:r>
              <a:rPr lang="de-DE" sz="4800" dirty="0">
                <a:solidFill>
                  <a:srgbClr val="FF0000"/>
                </a:solidFill>
                <a:latin typeface="Elephant" pitchFamily="18" charset="0"/>
              </a:rPr>
              <a:t>P</a:t>
            </a:r>
            <a:r>
              <a:rPr lang="de-DE" sz="4800" dirty="0">
                <a:latin typeface="Elephant" pitchFamily="18" charset="0"/>
              </a:rPr>
              <a:t>firsich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68790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575048"/>
          </a:xfrm>
        </p:spPr>
        <p:txBody>
          <a:bodyPr/>
          <a:lstStyle/>
          <a:p>
            <a:r>
              <a:rPr lang="de-DE" dirty="0" smtClean="0">
                <a:latin typeface="Elephant" pitchFamily="18" charset="0"/>
              </a:rPr>
              <a:t>s</a:t>
            </a:r>
            <a:r>
              <a:rPr lang="de-DE" dirty="0" smtClean="0">
                <a:solidFill>
                  <a:srgbClr val="FF0000"/>
                </a:solidFill>
                <a:latin typeface="Elephant" pitchFamily="18" charset="0"/>
              </a:rPr>
              <a:t>p</a:t>
            </a:r>
            <a:r>
              <a:rPr lang="de-DE" dirty="0" smtClean="0">
                <a:latin typeface="Elephant" pitchFamily="18" charset="0"/>
              </a:rPr>
              <a:t>ringen</a:t>
            </a:r>
            <a:br>
              <a:rPr lang="de-DE" dirty="0" smtClean="0">
                <a:latin typeface="Elephant" pitchFamily="18" charset="0"/>
              </a:rPr>
            </a:br>
            <a:r>
              <a:rPr lang="de-DE" dirty="0" smtClean="0">
                <a:latin typeface="Elephant" pitchFamily="18" charset="0"/>
              </a:rPr>
              <a:t>sp</a:t>
            </a:r>
            <a:r>
              <a:rPr lang="de-DE" dirty="0" smtClean="0">
                <a:solidFill>
                  <a:srgbClr val="FF0000"/>
                </a:solidFill>
                <a:latin typeface="Elephant" pitchFamily="18" charset="0"/>
              </a:rPr>
              <a:t>ie</a:t>
            </a:r>
            <a:r>
              <a:rPr lang="de-DE" dirty="0" smtClean="0">
                <a:latin typeface="Elephant" pitchFamily="18" charset="0"/>
              </a:rPr>
              <a:t>len</a:t>
            </a:r>
            <a:r>
              <a:rPr lang="ru-RU" dirty="0" smtClean="0">
                <a:latin typeface="Elephant" pitchFamily="18" charset="0"/>
              </a:rPr>
              <a:t/>
            </a:r>
            <a:br>
              <a:rPr lang="ru-RU" dirty="0" smtClean="0">
                <a:latin typeface="Elephant" pitchFamily="18" charset="0"/>
              </a:rPr>
            </a:b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089" y="2060848"/>
            <a:ext cx="3050047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4153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6" name="Picture 2" descr="C:\Users\Я\Desktop\картинки\download_41_in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93520" y="2561974"/>
            <a:ext cx="2958600" cy="3564189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83768" y="1268760"/>
            <a:ext cx="28832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4800" dirty="0" smtClean="0">
                <a:latin typeface="Elephant" pitchFamily="18" charset="0"/>
              </a:rPr>
              <a:t>das </a:t>
            </a:r>
            <a:r>
              <a:rPr lang="de-DE" sz="4800" dirty="0" smtClean="0">
                <a:solidFill>
                  <a:srgbClr val="FF0000"/>
                </a:solidFill>
                <a:latin typeface="Elephant" pitchFamily="18" charset="0"/>
              </a:rPr>
              <a:t>K</a:t>
            </a:r>
            <a:r>
              <a:rPr lang="de-DE" sz="4800" dirty="0" smtClean="0">
                <a:latin typeface="Elephant" pitchFamily="18" charset="0"/>
              </a:rPr>
              <a:t>nie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04051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6" name="Прямоугольник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92195"/>
            <a:ext cx="8229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de-DE" sz="4000" b="1" i="1" dirty="0">
                <a:solidFill>
                  <a:srgbClr val="FF0000"/>
                </a:solidFill>
                <a:latin typeface="Book Antiqua" pitchFamily="18" charset="0"/>
              </a:rPr>
              <a:t>M</a:t>
            </a:r>
            <a:r>
              <a:rPr lang="ru-RU" sz="4000" b="1" i="1" dirty="0" err="1">
                <a:solidFill>
                  <a:srgbClr val="FF0000"/>
                </a:solidFill>
                <a:latin typeface="Book Antiqua" pitchFamily="18" charset="0"/>
              </a:rPr>
              <a:t>етод</a:t>
            </a:r>
            <a:r>
              <a:rPr lang="ru-RU" sz="4000" b="1" i="1" dirty="0">
                <a:solidFill>
                  <a:srgbClr val="FF0000"/>
                </a:solidFill>
                <a:latin typeface="Book Antiqua" pitchFamily="18" charset="0"/>
              </a:rPr>
              <a:t> ключевых слов</a:t>
            </a:r>
          </a:p>
        </p:txBody>
      </p:sp>
      <p:sp>
        <p:nvSpPr>
          <p:cNvPr id="7" name="Прямоугольник 2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252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u="sng" dirty="0">
                <a:latin typeface="Book Antiqua" pitchFamily="18" charset="0"/>
              </a:rPr>
              <a:t>1. Ищем ключевое слово</a:t>
            </a:r>
            <a:r>
              <a:rPr lang="ru-RU" sz="2400" dirty="0">
                <a:latin typeface="Book Antiqua" pitchFamily="18" charset="0"/>
              </a:rPr>
              <a:t>: </a:t>
            </a:r>
            <a:r>
              <a:rPr lang="ru-RU" sz="2400" b="1" dirty="0" err="1">
                <a:latin typeface="Book Antiqua" pitchFamily="18" charset="0"/>
              </a:rPr>
              <a:t>die</a:t>
            </a:r>
            <a:r>
              <a:rPr lang="ru-RU" sz="2400" b="1" dirty="0">
                <a:latin typeface="Book Antiqua" pitchFamily="18" charset="0"/>
              </a:rPr>
              <a:t> </a:t>
            </a:r>
            <a:r>
              <a:rPr lang="ru-RU" sz="2400" b="1" dirty="0" err="1">
                <a:latin typeface="Book Antiqua" pitchFamily="18" charset="0"/>
              </a:rPr>
              <a:t>Brille</a:t>
            </a:r>
            <a:r>
              <a:rPr lang="ru-RU" sz="2400" b="1" dirty="0">
                <a:latin typeface="Book Antiqua" pitchFamily="18" charset="0"/>
              </a:rPr>
              <a:t> – </a:t>
            </a:r>
            <a:r>
              <a:rPr lang="ru-RU" sz="2400" b="1" dirty="0" err="1">
                <a:latin typeface="Book Antiqua" pitchFamily="18" charset="0"/>
              </a:rPr>
              <a:t>БРИЛЛиант</a:t>
            </a:r>
            <a:endParaRPr lang="ru-RU" sz="2400" b="1" dirty="0">
              <a:latin typeface="Book Antiqua" pitchFamily="18" charset="0"/>
            </a:endParaRPr>
          </a:p>
          <a:p>
            <a:endParaRPr lang="de-DE" sz="2400" u="sng" dirty="0">
              <a:latin typeface="Book Antiqua" pitchFamily="18" charset="0"/>
            </a:endParaRPr>
          </a:p>
          <a:p>
            <a:r>
              <a:rPr lang="ru-RU" sz="2400" u="sng" dirty="0">
                <a:latin typeface="Book Antiqua" pitchFamily="18" charset="0"/>
              </a:rPr>
              <a:t>2. Представляем ситуацию:</a:t>
            </a:r>
            <a:r>
              <a:rPr lang="ru-RU" sz="2400" dirty="0">
                <a:latin typeface="Book Antiqua" pitchFamily="18" charset="0"/>
              </a:rPr>
              <a:t> Вам сделали неслыханной щедрости </a:t>
            </a:r>
            <a:r>
              <a:rPr lang="ru-RU" sz="2400" dirty="0" smtClean="0">
                <a:latin typeface="Book Antiqua" pitchFamily="18" charset="0"/>
              </a:rPr>
              <a:t>подарок:</a:t>
            </a:r>
            <a:r>
              <a:rPr lang="de-DE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latin typeface="Book Antiqua" pitchFamily="18" charset="0"/>
              </a:rPr>
              <a:t>очки</a:t>
            </a:r>
            <a:r>
              <a:rPr lang="ru-RU" sz="2400" dirty="0">
                <a:latin typeface="Book Antiqua" pitchFamily="18" charset="0"/>
              </a:rPr>
              <a:t>, но не простые и даже не золотые, а</a:t>
            </a:r>
            <a:r>
              <a:rPr lang="de-DE" sz="2400" dirty="0">
                <a:latin typeface="Book Antiqua" pitchFamily="18" charset="0"/>
              </a:rPr>
              <a:t>  </a:t>
            </a:r>
            <a:r>
              <a:rPr lang="ru-RU" sz="2400" dirty="0">
                <a:latin typeface="Book Antiqua" pitchFamily="18" charset="0"/>
              </a:rPr>
              <a:t>бриллиантовые.</a:t>
            </a:r>
          </a:p>
          <a:p>
            <a:pPr marL="0" indent="0">
              <a:buNone/>
            </a:pPr>
            <a:r>
              <a:rPr lang="de-DE" sz="2400" dirty="0" smtClean="0">
                <a:latin typeface="Book Antiqua" pitchFamily="18" charset="0"/>
              </a:rPr>
              <a:t>    </a:t>
            </a:r>
            <a:r>
              <a:rPr lang="ru-RU" sz="2400" dirty="0" smtClean="0">
                <a:latin typeface="Book Antiqua" pitchFamily="18" charset="0"/>
              </a:rPr>
              <a:t>Точнее</a:t>
            </a:r>
            <a:r>
              <a:rPr lang="ru-RU" sz="2400" dirty="0">
                <a:latin typeface="Book Antiqua" pitchFamily="18" charset="0"/>
              </a:rPr>
              <a:t>, вместо стекол стоит 2 огромных бриллианта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449408"/>
            <a:ext cx="3627437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376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6" name="Рисунок 10" descr="Описание: hello_html_c7116f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556792"/>
            <a:ext cx="4246338" cy="4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6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 dirty="0" err="1">
                <a:latin typeface="Book Antiqua" pitchFamily="18" charset="0"/>
              </a:rPr>
              <a:t>das</a:t>
            </a:r>
            <a:r>
              <a:rPr lang="ru-RU" sz="2400" b="1" dirty="0">
                <a:latin typeface="Book Antiqua" pitchFamily="18" charset="0"/>
              </a:rPr>
              <a:t> </a:t>
            </a:r>
            <a:r>
              <a:rPr lang="ru-RU" sz="2400" b="1" dirty="0" err="1">
                <a:latin typeface="Book Antiqua" pitchFamily="18" charset="0"/>
              </a:rPr>
              <a:t>Buch</a:t>
            </a:r>
            <a:r>
              <a:rPr lang="ru-RU" sz="2400" b="1" dirty="0">
                <a:latin typeface="Book Antiqua" pitchFamily="18" charset="0"/>
              </a:rPr>
              <a:t> [бух] – книга</a:t>
            </a:r>
            <a:endParaRPr lang="ru-RU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491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>
                <a:latin typeface="Book Antiqua" pitchFamily="18" charset="0"/>
                <a:cs typeface="Times New Roman" pitchFamily="18" charset="0"/>
              </a:rPr>
              <a:t>Создание </a:t>
            </a:r>
            <a:r>
              <a:rPr lang="ru-RU" b="1" i="1" u="sng" dirty="0" err="1">
                <a:latin typeface="Book Antiqua" pitchFamily="18" charset="0"/>
                <a:cs typeface="Times New Roman" pitchFamily="18" charset="0"/>
              </a:rPr>
              <a:t>квази</a:t>
            </a:r>
            <a:r>
              <a:rPr lang="ru-RU" b="1" i="1" u="sng" dirty="0">
                <a:latin typeface="Book Antiqua" pitchFamily="18" charset="0"/>
                <a:cs typeface="Times New Roman" pitchFamily="18" charset="0"/>
              </a:rPr>
              <a:t>-слов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002060"/>
                </a:solidFill>
                <a:latin typeface="Book Antiqua" pitchFamily="18" charset="0"/>
              </a:rPr>
              <a:t>Марк Твен в своей статье </a:t>
            </a:r>
            <a:r>
              <a:rPr lang="ru-RU" sz="2800" b="1" dirty="0">
                <a:solidFill>
                  <a:srgbClr val="FF0000"/>
                </a:solidFill>
                <a:latin typeface="Book Antiqua" pitchFamily="18" charset="0"/>
              </a:rPr>
              <a:t>"Об ужасающей трудности немецкого языка"</a:t>
            </a:r>
            <a:r>
              <a:rPr lang="ru-RU" sz="2800" b="1" dirty="0">
                <a:solidFill>
                  <a:srgbClr val="002060"/>
                </a:solidFill>
                <a:latin typeface="Book Antiqua" pitchFamily="18" charset="0"/>
              </a:rPr>
              <a:t> писал: </a:t>
            </a:r>
          </a:p>
          <a:p>
            <a:r>
              <a:rPr lang="ru-RU" sz="2800" b="1" dirty="0">
                <a:solidFill>
                  <a:srgbClr val="002060"/>
                </a:solidFill>
                <a:latin typeface="Book Antiqua" pitchFamily="18" charset="0"/>
              </a:rPr>
              <a:t> «В немецком языке у каждого существительного свой род, но не ищите здесь ни логики, ни системы; а посему род каждого существительного в отдельности нужно вызубрить наизусть. Иного пути нет. Чтобы справиться с этой задачей, надо иметь память, емкую, как гроссбух »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7083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285750"/>
            <a:ext cx="9144000" cy="2586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ru-RU" sz="2800" i="1" smtClean="0">
                <a:solidFill>
                  <a:prstClr val="black"/>
                </a:solidFill>
                <a:latin typeface="Book Antiqua" pitchFamily="18" charset="0"/>
                <a:ea typeface="Times New Roman" pitchFamily="18" charset="0"/>
                <a:cs typeface="Aharoni" pitchFamily="2" charset="-79"/>
              </a:rPr>
              <a:t>       Эта женщина - учёный в институте, а зовут её</a:t>
            </a:r>
          </a:p>
          <a:p>
            <a:pPr algn="ctr"/>
            <a:r>
              <a:rPr lang="en-US" sz="4200" b="1" i="1" u="sng" smtClean="0">
                <a:solidFill>
                  <a:srgbClr val="FF0000"/>
                </a:solidFill>
                <a:latin typeface="Book Antiqua" pitchFamily="18" charset="0"/>
                <a:ea typeface="Times New Roman" pitchFamily="18" charset="0"/>
                <a:cs typeface="Aharoni" pitchFamily="2" charset="-79"/>
              </a:rPr>
              <a:t>Die</a:t>
            </a:r>
            <a:r>
              <a:rPr lang="ru-RU" sz="4200" b="1" i="1" u="sng" smtClean="0">
                <a:solidFill>
                  <a:srgbClr val="FF0000"/>
                </a:solidFill>
                <a:latin typeface="Book Antiqua" pitchFamily="18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en-US" sz="4200" b="1" i="1" smtClean="0">
                <a:solidFill>
                  <a:srgbClr val="FF0000"/>
                </a:solidFill>
                <a:latin typeface="Book Antiqua" pitchFamily="18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en-US" sz="3600" b="1" i="1" smtClean="0">
                <a:solidFill>
                  <a:srgbClr val="FF0000"/>
                </a:solidFill>
                <a:latin typeface="Book Antiqua" pitchFamily="18" charset="0"/>
                <a:ea typeface="Times New Roman" pitchFamily="18" charset="0"/>
                <a:cs typeface="Aharoni" pitchFamily="2" charset="-79"/>
              </a:rPr>
              <a:t>h</a:t>
            </a:r>
            <a:r>
              <a:rPr lang="en-US" sz="3600" b="1" smtClean="0">
                <a:solidFill>
                  <a:srgbClr val="FF0000"/>
                </a:solidFill>
                <a:latin typeface="Book Antiqua" pitchFamily="18" charset="0"/>
                <a:ea typeface="Times New Roman" pitchFamily="18" charset="0"/>
                <a:cs typeface="Aharoni" pitchFamily="2" charset="-79"/>
              </a:rPr>
              <a:t>eit-ung-keit-ei-schaft-tion-(i)tät-ik</a:t>
            </a:r>
          </a:p>
          <a:p>
            <a:pPr algn="ctr"/>
            <a:r>
              <a:rPr lang="ru-RU" sz="2800" b="1" i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 Ди</a:t>
            </a:r>
            <a:r>
              <a:rPr lang="de-DE" sz="2800" b="1" i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  </a:t>
            </a:r>
            <a:r>
              <a:rPr lang="ru-RU" sz="2800" b="1" i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Хайт –унг-кайт -ай-шафт-цьон-тет-ик</a:t>
            </a:r>
            <a:endParaRPr lang="ru-RU" sz="2800" b="1" i="1" smtClean="0">
              <a:solidFill>
                <a:prstClr val="black"/>
              </a:solidFill>
              <a:latin typeface="Book Antiqua" pitchFamily="18" charset="0"/>
            </a:endParaRPr>
          </a:p>
          <a:p>
            <a:pPr algn="ctr"/>
            <a:r>
              <a:rPr lang="en-US" sz="3200" smtClean="0">
                <a:solidFill>
                  <a:prstClr val="black"/>
                </a:solidFill>
                <a:cs typeface="Times New Roman" pitchFamily="18" charset="0"/>
              </a:rPr>
              <a:t/>
            </a:r>
            <a:br>
              <a:rPr lang="en-US" sz="3200" smtClean="0">
                <a:solidFill>
                  <a:prstClr val="black"/>
                </a:solidFill>
                <a:cs typeface="Times New Roman" pitchFamily="18" charset="0"/>
              </a:rPr>
            </a:br>
            <a:endParaRPr lang="en-US" sz="320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pic>
        <p:nvPicPr>
          <p:cNvPr id="28675" name="Picture 1" descr="Изображение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1875"/>
            <a:ext cx="2863850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0" y="2422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 smtClean="0">
              <a:solidFill>
                <a:prstClr val="black"/>
              </a:solidFill>
            </a:endParaRPr>
          </a:p>
        </p:txBody>
      </p:sp>
      <p:sp>
        <p:nvSpPr>
          <p:cNvPr id="28677" name="Прямоугольник 4"/>
          <p:cNvSpPr>
            <a:spLocks noChangeArrowheads="1"/>
          </p:cNvSpPr>
          <p:nvPr/>
        </p:nvSpPr>
        <p:spPr bwMode="auto">
          <a:xfrm>
            <a:off x="571500" y="1928813"/>
            <a:ext cx="81438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9263" algn="ctr" eaLnBrk="0" hangingPunct="0"/>
            <a:r>
              <a:rPr lang="ru-RU" sz="240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Там она проводит исследования, по созданию вакцины против вируса </a:t>
            </a:r>
            <a:r>
              <a:rPr lang="ru-RU" sz="2400" b="1" i="1" u="sng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Иглингоризмус.</a:t>
            </a:r>
            <a:endParaRPr lang="ru-RU" sz="2400" b="1" i="1" u="sng" smtClean="0">
              <a:solidFill>
                <a:srgbClr val="0070C0"/>
              </a:solidFill>
              <a:latin typeface="Book Antiqua" pitchFamily="18" charset="0"/>
            </a:endParaRPr>
          </a:p>
          <a:p>
            <a:pPr indent="449263" algn="ctr" eaLnBrk="0" hangingPunct="0">
              <a:buFont typeface="Wingdings" pitchFamily="2" charset="2"/>
              <a:buChar char="Ø"/>
            </a:pPr>
            <a:r>
              <a:rPr lang="ru-RU" sz="240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Представьте себе, какой </a:t>
            </a:r>
            <a:r>
              <a:rPr lang="ru-RU" sz="2400" b="1" u="sng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ХАЙ-Т</a:t>
            </a:r>
            <a:r>
              <a:rPr lang="ru-RU" sz="2400" u="sng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ек</a:t>
            </a:r>
            <a:r>
              <a:rPr lang="ru-RU" sz="240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 </a:t>
            </a:r>
            <a:endParaRPr lang="de-DE" sz="240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ctr" eaLnBrk="0" hangingPunct="0"/>
            <a:r>
              <a:rPr lang="ru-RU" sz="240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(высокие технологии) у неё в лаборатории</a:t>
            </a:r>
            <a:endParaRPr lang="ru-RU" sz="2400" smtClean="0">
              <a:solidFill>
                <a:prstClr val="black"/>
              </a:solidFill>
              <a:latin typeface="Book Antiqua" pitchFamily="18" charset="0"/>
            </a:endParaRPr>
          </a:p>
        </p:txBody>
      </p:sp>
      <p:sp>
        <p:nvSpPr>
          <p:cNvPr id="28678" name="Прямоугольник 5"/>
          <p:cNvSpPr>
            <a:spLocks noChangeArrowheads="1"/>
          </p:cNvSpPr>
          <p:nvPr/>
        </p:nvSpPr>
        <p:spPr bwMode="auto">
          <a:xfrm>
            <a:off x="3286125" y="3500438"/>
            <a:ext cx="542925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9263" algn="just"/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Frei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heit</a:t>
            </a:r>
            <a:endParaRPr lang="en-US" sz="2400" b="1" i="1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just"/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Übu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ng</a:t>
            </a:r>
            <a:endParaRPr lang="en-US" sz="2400" b="1" i="1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just"/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Möglich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keit</a:t>
            </a:r>
            <a:endParaRPr lang="en-US" sz="2400" b="1" i="1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just"/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Bäcker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ei</a:t>
            </a:r>
            <a:endParaRPr lang="en-US" sz="2400" b="1" i="1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just"/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Wissen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schaft</a:t>
            </a:r>
            <a:endParaRPr lang="en-US" sz="2400" b="1" i="1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just"/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Organisa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tion</a:t>
            </a:r>
            <a:endParaRPr lang="en-US" sz="2400" b="1" i="1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just"/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Fakul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tät</a:t>
            </a:r>
            <a:r>
              <a:rPr lang="en-US" sz="2400" b="1" i="1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  </a:t>
            </a:r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Universi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tät</a:t>
            </a:r>
            <a:endParaRPr lang="en-US" sz="2400" b="1" i="1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just"/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Polit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ik</a:t>
            </a:r>
            <a:r>
              <a:rPr lang="en-US" sz="2400" b="1" i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, die </a:t>
            </a:r>
            <a:r>
              <a:rPr lang="en-US" sz="2400" b="1" i="1" dirty="0" err="1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Techn</a:t>
            </a:r>
            <a:r>
              <a:rPr lang="en-US" sz="2400" b="1" i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ik</a:t>
            </a:r>
            <a:endParaRPr lang="ru-RU" sz="2400" dirty="0" smtClean="0">
              <a:solidFill>
                <a:prstClr val="black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2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254189" y="571479"/>
            <a:ext cx="8858280" cy="6000793"/>
          </a:xfrm>
          <a:ln>
            <a:solidFill>
              <a:srgbClr val="FFFF00"/>
            </a:solidFill>
            <a:miter lim="800000"/>
            <a:headEnd/>
            <a:tailEnd/>
          </a:ln>
          <a:extLst/>
        </p:spPr>
        <p:txBody>
          <a:bodyPr>
            <a:noAutofit/>
          </a:bodyPr>
          <a:lstStyle/>
          <a:p>
            <a:pPr lvl="8">
              <a:buFontTx/>
              <a:buNone/>
              <a:defRPr/>
            </a:pPr>
            <a:r>
              <a:rPr lang="en-US" sz="4200" b="1" i="1" dirty="0" err="1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Der</a:t>
            </a:r>
            <a:r>
              <a:rPr lang="en-US" sz="4200" b="1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   </a:t>
            </a:r>
            <a:r>
              <a:rPr lang="en-US" sz="4200" b="1" dirty="0" err="1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ig</a:t>
            </a:r>
            <a:r>
              <a:rPr lang="en-US" sz="4200" b="1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-ling-or-(</a:t>
            </a:r>
            <a:r>
              <a:rPr lang="en-US" sz="4200" b="1" dirty="0" err="1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i</a:t>
            </a:r>
            <a:r>
              <a:rPr lang="en-US" sz="4200" b="1" dirty="0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)</a:t>
            </a:r>
            <a:r>
              <a:rPr lang="en-US" sz="4200" b="1" dirty="0" err="1" smtClean="0">
                <a:solidFill>
                  <a:srgbClr val="0070C0"/>
                </a:solidFill>
                <a:latin typeface="Book Antiqua" pitchFamily="18" charset="0"/>
                <a:cs typeface="Times New Roman" pitchFamily="18" charset="0"/>
              </a:rPr>
              <a:t>smus</a:t>
            </a:r>
            <a:endParaRPr lang="ru-RU" sz="4200" b="1" dirty="0" smtClean="0">
              <a:solidFill>
                <a:srgbClr val="0070C0"/>
              </a:solidFill>
              <a:latin typeface="Book Antiqua" pitchFamily="18" charset="0"/>
              <a:cs typeface="Times New Roman" pitchFamily="18" charset="0"/>
            </a:endParaRPr>
          </a:p>
          <a:p>
            <a:pPr lvl="8">
              <a:buFontTx/>
              <a:buNone/>
              <a:defRPr/>
            </a:pPr>
            <a:r>
              <a:rPr lang="ru-RU" sz="3600" b="1" i="1" u="sng" dirty="0" err="1" smtClean="0"/>
              <a:t>Дэр</a:t>
            </a:r>
            <a:r>
              <a:rPr lang="ru-RU" sz="3600" b="1" i="1" u="sng" dirty="0" smtClean="0"/>
              <a:t>  </a:t>
            </a:r>
            <a:r>
              <a:rPr lang="ru-RU" sz="3600" b="1" i="1" u="sng" dirty="0" err="1" smtClean="0"/>
              <a:t>Иг-линг-ор-измус</a:t>
            </a:r>
            <a:r>
              <a:rPr lang="de-DE" sz="3600" b="1" i="1" u="sng" dirty="0" smtClean="0">
                <a:solidFill>
                  <a:schemeClr val="tx2"/>
                </a:solidFill>
              </a:rPr>
              <a:t> </a:t>
            </a:r>
            <a:r>
              <a:rPr lang="de-DE" sz="4200" b="1" dirty="0" smtClean="0">
                <a:solidFill>
                  <a:schemeClr val="tx2"/>
                </a:solidFill>
              </a:rPr>
              <a:t> </a:t>
            </a:r>
            <a:r>
              <a:rPr lang="ru-RU" sz="4200" b="1" dirty="0" smtClean="0">
                <a:solidFill>
                  <a:schemeClr val="tx2"/>
                </a:solidFill>
              </a:rPr>
              <a:t>  </a:t>
            </a:r>
            <a:r>
              <a:rPr lang="ru-RU" sz="4200" dirty="0" smtClean="0">
                <a:solidFill>
                  <a:schemeClr val="tx2"/>
                </a:solidFill>
              </a:rPr>
              <a:t>    </a:t>
            </a:r>
            <a:endParaRPr lang="de-DE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i="1" dirty="0" smtClean="0"/>
              <a:t>Этот вирус прилип ко многим словам в немецком языке!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i="1" dirty="0" smtClean="0"/>
              <a:t>Видите, какие у этого вируса </a:t>
            </a:r>
            <a:r>
              <a:rPr lang="ru-RU" b="1" i="1" dirty="0" err="1" smtClean="0"/>
              <a:t>ИГ</a:t>
            </a:r>
            <a:r>
              <a:rPr lang="ru-RU" i="1" dirty="0" err="1" smtClean="0"/>
              <a:t>лы</a:t>
            </a:r>
            <a:r>
              <a:rPr lang="ru-RU" i="1" dirty="0" smtClean="0"/>
              <a:t>, как у ежа? </a:t>
            </a:r>
            <a:endParaRPr lang="de-DE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i="1" dirty="0" smtClean="0"/>
              <a:t>Первый слог названия этой бактерии: </a:t>
            </a:r>
            <a:r>
              <a:rPr lang="ru-RU" i="1" dirty="0" err="1" smtClean="0"/>
              <a:t>Иг-линг</a:t>
            </a:r>
            <a:r>
              <a:rPr lang="ru-RU" i="1" dirty="0" smtClean="0"/>
              <a:t>... </a:t>
            </a:r>
            <a:endParaRPr lang="de-DE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ru-RU" i="1" dirty="0" smtClean="0"/>
              <a:t>Так Вы сможете лучше отличить это </a:t>
            </a:r>
            <a:r>
              <a:rPr lang="ru-RU" i="1" dirty="0" err="1" smtClean="0"/>
              <a:t>квази-слово</a:t>
            </a:r>
            <a:r>
              <a:rPr lang="ru-RU" i="1" dirty="0" smtClean="0"/>
              <a:t> от двух следующих</a:t>
            </a:r>
            <a:r>
              <a:rPr lang="ru-RU" sz="1800" i="1" dirty="0" smtClean="0"/>
              <a:t>.</a:t>
            </a:r>
            <a:endParaRPr lang="en-US" sz="1800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endParaRPr lang="en-US" sz="1800" b="1" i="1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b="1" dirty="0" err="1" smtClean="0">
                <a:latin typeface="Book Antiqua" pitchFamily="18" charset="0"/>
              </a:rPr>
              <a:t>der</a:t>
            </a:r>
            <a:r>
              <a:rPr lang="en-US" sz="2800" b="1" dirty="0" smtClean="0">
                <a:latin typeface="Book Antiqua" pitchFamily="18" charset="0"/>
              </a:rPr>
              <a:t> </a:t>
            </a:r>
            <a:r>
              <a:rPr lang="en-US" sz="2800" b="1" dirty="0" err="1" smtClean="0">
                <a:latin typeface="Book Antiqua" pitchFamily="18" charset="0"/>
              </a:rPr>
              <a:t>Hon</a:t>
            </a:r>
            <a:r>
              <a:rPr lang="en-US" sz="2800" b="1" dirty="0" err="1" smtClean="0">
                <a:solidFill>
                  <a:srgbClr val="0070C0"/>
                </a:solidFill>
                <a:latin typeface="Book Antiqua" pitchFamily="18" charset="0"/>
              </a:rPr>
              <a:t>ig</a:t>
            </a:r>
            <a:endParaRPr lang="en-US" sz="28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b="1" dirty="0" err="1" smtClean="0">
                <a:latin typeface="Book Antiqua" pitchFamily="18" charset="0"/>
              </a:rPr>
              <a:t>der</a:t>
            </a:r>
            <a:r>
              <a:rPr lang="en-US" sz="2800" b="1" dirty="0" smtClean="0">
                <a:latin typeface="Book Antiqua" pitchFamily="18" charset="0"/>
              </a:rPr>
              <a:t> </a:t>
            </a:r>
            <a:r>
              <a:rPr lang="en-US" sz="2800" b="1" dirty="0" err="1" smtClean="0">
                <a:latin typeface="Book Antiqua" pitchFamily="18" charset="0"/>
              </a:rPr>
              <a:t>Libl</a:t>
            </a:r>
            <a:r>
              <a:rPr lang="en-US" sz="2800" b="1" dirty="0" err="1" smtClean="0">
                <a:solidFill>
                  <a:srgbClr val="0070C0"/>
                </a:solidFill>
                <a:latin typeface="Book Antiqua" pitchFamily="18" charset="0"/>
              </a:rPr>
              <a:t>ing</a:t>
            </a:r>
            <a:endParaRPr lang="en-US" sz="28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b="1" dirty="0" err="1" smtClean="0">
                <a:latin typeface="Book Antiqua" pitchFamily="18" charset="0"/>
              </a:rPr>
              <a:t>der</a:t>
            </a:r>
            <a:r>
              <a:rPr lang="en-US" sz="2800" b="1" dirty="0" smtClean="0">
                <a:latin typeface="Book Antiqua" pitchFamily="18" charset="0"/>
              </a:rPr>
              <a:t> </a:t>
            </a:r>
            <a:r>
              <a:rPr lang="en-US" sz="2800" b="1" dirty="0" err="1" smtClean="0">
                <a:latin typeface="Book Antiqua" pitchFamily="18" charset="0"/>
              </a:rPr>
              <a:t>Direkt</a:t>
            </a:r>
            <a:r>
              <a:rPr lang="en-US" sz="2800" b="1" dirty="0" err="1" smtClean="0">
                <a:solidFill>
                  <a:srgbClr val="0070C0"/>
                </a:solidFill>
                <a:latin typeface="Book Antiqua" pitchFamily="18" charset="0"/>
              </a:rPr>
              <a:t>or</a:t>
            </a:r>
            <a:endParaRPr lang="en-US" sz="2800" b="1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Ø"/>
              <a:defRPr/>
            </a:pPr>
            <a:r>
              <a:rPr lang="en-US" sz="2800" b="1" dirty="0" err="1" smtClean="0">
                <a:latin typeface="Book Antiqua" pitchFamily="18" charset="0"/>
              </a:rPr>
              <a:t>der</a:t>
            </a:r>
            <a:r>
              <a:rPr lang="en-US" sz="2800" b="1" dirty="0" smtClean="0">
                <a:latin typeface="Book Antiqua" pitchFamily="18" charset="0"/>
              </a:rPr>
              <a:t> </a:t>
            </a:r>
            <a:r>
              <a:rPr lang="en-US" sz="2800" b="1" dirty="0" err="1" smtClean="0">
                <a:latin typeface="Book Antiqua" pitchFamily="18" charset="0"/>
              </a:rPr>
              <a:t>Human</a:t>
            </a:r>
            <a:r>
              <a:rPr lang="en-US" sz="2800" b="1" dirty="0" err="1" smtClean="0">
                <a:solidFill>
                  <a:srgbClr val="0070C0"/>
                </a:solidFill>
                <a:latin typeface="Book Antiqua" pitchFamily="18" charset="0"/>
              </a:rPr>
              <a:t>ismus</a:t>
            </a:r>
            <a:endParaRPr lang="ru-RU" sz="28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pic>
        <p:nvPicPr>
          <p:cNvPr id="25603" name="Picture 1" descr="Изображение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88" y="4284382"/>
            <a:ext cx="3531244" cy="2573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07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0" y="285750"/>
            <a:ext cx="8929688" cy="286232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9263" algn="ctr"/>
            <a:r>
              <a:rPr lang="de-DE" sz="3200" b="1" dirty="0" smtClean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Das </a:t>
            </a:r>
            <a:r>
              <a:rPr lang="de-DE" sz="3200" b="1" dirty="0" err="1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Tum</a:t>
            </a:r>
            <a:r>
              <a:rPr lang="de-DE" sz="32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-</a:t>
            </a:r>
            <a:r>
              <a:rPr lang="de-DE" sz="3200" b="1" dirty="0" err="1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chen</a:t>
            </a:r>
            <a:r>
              <a:rPr lang="de-DE" sz="32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-</a:t>
            </a:r>
            <a:r>
              <a:rPr lang="de-DE" sz="3200" b="1" dirty="0" err="1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ma</a:t>
            </a:r>
            <a:r>
              <a:rPr lang="de-DE" sz="32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-</a:t>
            </a:r>
            <a:r>
              <a:rPr lang="de-DE" sz="3200" b="1" dirty="0" err="1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ment</a:t>
            </a:r>
            <a:r>
              <a:rPr lang="de-DE" sz="32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-um-lein</a:t>
            </a:r>
          </a:p>
          <a:p>
            <a:pPr indent="449263" algn="ctr"/>
            <a:endParaRPr lang="de-DE" sz="3200" b="1" dirty="0" smtClean="0">
              <a:solidFill>
                <a:srgbClr val="00B050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ctr"/>
            <a:r>
              <a:rPr lang="ru-RU" sz="3200" b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Дас</a:t>
            </a:r>
            <a:r>
              <a:rPr lang="ru-RU" sz="3200" b="1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Тум</a:t>
            </a:r>
            <a:r>
              <a:rPr lang="ru-RU" sz="3200" b="1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-</a:t>
            </a:r>
            <a:r>
              <a:rPr lang="ru-RU" sz="3200" b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хен</a:t>
            </a:r>
            <a:r>
              <a:rPr lang="ru-RU" sz="3200" b="1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-</a:t>
            </a:r>
            <a:r>
              <a:rPr lang="ru-RU" sz="3200" b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ма</a:t>
            </a:r>
            <a:r>
              <a:rPr lang="ru-RU" sz="3200" b="1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-</a:t>
            </a:r>
            <a:r>
              <a:rPr lang="ru-RU" sz="3200" b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мэнт</a:t>
            </a:r>
            <a:r>
              <a:rPr lang="ru-RU" sz="3200" b="1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-ум-</a:t>
            </a:r>
            <a:r>
              <a:rPr lang="ru-RU" sz="3200" b="1" dirty="0" err="1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лайн</a:t>
            </a:r>
            <a:endParaRPr lang="ru-RU" sz="3200" dirty="0" smtClean="0">
              <a:solidFill>
                <a:prstClr val="black"/>
              </a:solidFill>
              <a:latin typeface="Book Antiqua" pitchFamily="18" charset="0"/>
            </a:endParaRPr>
          </a:p>
          <a:p>
            <a:pPr indent="449263" algn="ctr" eaLnBrk="0" hangingPunct="0"/>
            <a:r>
              <a:rPr lang="ru-RU" sz="2800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Это    маленькое    существо    похоже  на </a:t>
            </a:r>
            <a:r>
              <a:rPr lang="ru-RU" sz="2800" b="1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ТУМАН</a:t>
            </a:r>
            <a:endParaRPr lang="ru-RU" sz="2800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ctr" eaLnBrk="0" hangingPunct="0"/>
            <a:r>
              <a:rPr lang="ru-RU" sz="2800" dirty="0" smtClean="0">
                <a:solidFill>
                  <a:prstClr val="black"/>
                </a:solidFill>
                <a:latin typeface="Book Antiqua" pitchFamily="18" charset="0"/>
                <a:cs typeface="Times New Roman" pitchFamily="18" charset="0"/>
              </a:rPr>
              <a:t>Подсказав Вам нужный артикль, он тут же растворяется в воздухе. </a:t>
            </a:r>
          </a:p>
        </p:txBody>
      </p:sp>
      <p:pic>
        <p:nvPicPr>
          <p:cNvPr id="29699" name="Picture 2" descr="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357563"/>
            <a:ext cx="3084513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214313" y="3143250"/>
            <a:ext cx="5857875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49263" eaLnBrk="0" hangingPunct="0">
              <a:buFont typeface="Wingdings" pitchFamily="2" charset="2"/>
              <a:buChar char="Ø"/>
            </a:pPr>
            <a:endParaRPr lang="de-DE" b="1" dirty="0" smtClean="0">
              <a:solidFill>
                <a:srgbClr val="00B050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eaLnBrk="0" hangingPunct="0">
              <a:buFont typeface="Wingdings" pitchFamily="2" charset="2"/>
              <a:buChar char="Ø"/>
            </a:pPr>
            <a:r>
              <a:rPr lang="de-DE" sz="2400" b="1" dirty="0" smtClean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das Bürger</a:t>
            </a:r>
            <a:r>
              <a:rPr lang="de-DE" sz="2400" b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tum</a:t>
            </a:r>
            <a:r>
              <a:rPr lang="de-DE" sz="2400" b="1" dirty="0" smtClean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 </a:t>
            </a:r>
            <a:endParaRPr lang="de-DE" sz="2400" b="1" dirty="0">
              <a:solidFill>
                <a:srgbClr val="00B050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eaLnBrk="0" hangingPunct="0">
              <a:buFont typeface="Wingdings" pitchFamily="2" charset="2"/>
              <a:buChar char="Ø"/>
            </a:pP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das Schwester</a:t>
            </a:r>
            <a:r>
              <a:rPr lang="de-DE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chen</a:t>
            </a: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, das </a:t>
            </a:r>
            <a:r>
              <a:rPr lang="de-DE" sz="2400" b="1" dirty="0" smtClean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Brüder</a:t>
            </a:r>
            <a:r>
              <a:rPr lang="de-DE" sz="2400" b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chen</a:t>
            </a:r>
            <a:endParaRPr lang="de-DE" sz="2400" b="1" dirty="0">
              <a:solidFill>
                <a:srgbClr val="FF0000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eaLnBrk="0" hangingPunct="0">
              <a:buFont typeface="Wingdings" pitchFamily="2" charset="2"/>
              <a:buChar char="Ø"/>
            </a:pP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das Dra</a:t>
            </a:r>
            <a:r>
              <a:rPr lang="de-DE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ma</a:t>
            </a:r>
          </a:p>
          <a:p>
            <a:pPr indent="449263" eaLnBrk="0" hangingPunct="0">
              <a:buFont typeface="Wingdings" pitchFamily="2" charset="2"/>
              <a:buChar char="Ø"/>
            </a:pP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das Dokum</a:t>
            </a:r>
            <a:r>
              <a:rPr lang="de-DE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ent</a:t>
            </a:r>
          </a:p>
          <a:p>
            <a:pPr indent="449263" eaLnBrk="0" hangingPunct="0">
              <a:buFont typeface="Wingdings" pitchFamily="2" charset="2"/>
              <a:buChar char="Ø"/>
            </a:pP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das Laboratori</a:t>
            </a:r>
            <a:r>
              <a:rPr lang="de-DE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um</a:t>
            </a: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, das Studi</a:t>
            </a:r>
            <a:r>
              <a:rPr lang="de-DE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um</a:t>
            </a:r>
          </a:p>
          <a:p>
            <a:pPr indent="449263" eaLnBrk="0" hangingPunct="0">
              <a:buFont typeface="Wingdings" pitchFamily="2" charset="2"/>
              <a:buChar char="Ø"/>
            </a:pP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das Bücher</a:t>
            </a:r>
            <a:r>
              <a:rPr lang="de-DE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lein</a:t>
            </a: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, </a:t>
            </a:r>
            <a:r>
              <a:rPr lang="de-DE" sz="2400" b="1" dirty="0" smtClean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das </a:t>
            </a:r>
            <a:r>
              <a:rPr lang="de-DE" sz="2400" b="1" dirty="0">
                <a:solidFill>
                  <a:srgbClr val="00B050"/>
                </a:solidFill>
                <a:latin typeface="Book Antiqua" pitchFamily="18" charset="0"/>
                <a:cs typeface="Times New Roman" pitchFamily="18" charset="0"/>
              </a:rPr>
              <a:t>Tisch</a:t>
            </a:r>
            <a:r>
              <a:rPr lang="de-DE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lein</a:t>
            </a:r>
          </a:p>
          <a:p>
            <a:pPr indent="449263" eaLnBrk="0" hangingPunct="0">
              <a:buFont typeface="Wingdings" pitchFamily="2" charset="2"/>
              <a:buChar char="Ø"/>
            </a:pPr>
            <a:endParaRPr lang="de-DE" b="1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  <a:p>
            <a:pPr indent="449263" algn="ctr" eaLnBrk="0" hangingPunct="0">
              <a:buFont typeface="Wingdings" pitchFamily="2" charset="2"/>
              <a:buChar char="Ø"/>
            </a:pPr>
            <a:endParaRPr lang="ru-RU" dirty="0" smtClean="0">
              <a:solidFill>
                <a:prstClr val="black"/>
              </a:solidFill>
              <a:latin typeface="Book Antiqu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15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/>
          <a:lstStyle/>
          <a:p>
            <a:pPr marL="0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>
                <a:latin typeface="Georgia"/>
                <a:ea typeface="Calibri"/>
              </a:rPr>
              <a:t>«Прежде всего, следует тщательно упражнять память у детей, потому, что упражнения памяти посредством мнемоники оказывают большое влияние не только на ученость, но и на все дела практической жизни, потому, что память о прошедшем делает нас умнее для будущего» </a:t>
            </a:r>
            <a:endParaRPr lang="ru-RU" sz="4400" dirty="0">
              <a:latin typeface="Times New Roman"/>
              <a:ea typeface="Calibri"/>
            </a:endParaRPr>
          </a:p>
          <a:p>
            <a:pPr marL="0" indent="0" algn="r">
              <a:buNone/>
            </a:pPr>
            <a:r>
              <a:rPr lang="ru-RU" sz="4800" i="1" dirty="0">
                <a:latin typeface="Georgia"/>
                <a:ea typeface="Calibri"/>
                <a:cs typeface="Times New Roman"/>
              </a:rPr>
              <a:t>(</a:t>
            </a:r>
            <a:r>
              <a:rPr lang="ru-RU" sz="4800" i="1" dirty="0" smtClean="0">
                <a:latin typeface="Georgia"/>
                <a:ea typeface="Calibri"/>
                <a:cs typeface="Times New Roman"/>
              </a:rPr>
              <a:t>Плутарх)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9444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611188" y="1139825"/>
            <a:ext cx="78501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endParaRPr lang="ru-RU" sz="2800" b="1">
              <a:solidFill>
                <a:srgbClr val="002060"/>
              </a:solidFill>
            </a:endParaRPr>
          </a:p>
          <a:p>
            <a:pPr eaLnBrk="1" hangingPunct="1"/>
            <a:endParaRPr lang="ru-RU" sz="2800" b="1">
              <a:solidFill>
                <a:srgbClr val="002060"/>
              </a:solidFill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2843213" y="404813"/>
            <a:ext cx="3121025" cy="7080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4000" b="1" i="1" dirty="0" err="1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Рифмизация</a:t>
            </a:r>
            <a:endParaRPr lang="ru-RU" sz="4000" b="1" i="1" dirty="0" smtClean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477085" y="1268760"/>
            <a:ext cx="642937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9875" algn="just" eaLnBrk="0" hangingPunct="0"/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Пирожки готовит </a:t>
            </a:r>
            <a:r>
              <a:rPr lang="ru-RU" sz="2400" b="1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дома</a:t>
            </a:r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,                        </a:t>
            </a:r>
            <a:endParaRPr lang="ru-RU" sz="2400" dirty="0">
              <a:latin typeface="Book Antiqua" pitchFamily="18" charset="0"/>
            </a:endParaRPr>
          </a:p>
          <a:p>
            <a:pPr indent="269875" algn="just" eaLnBrk="0" hangingPunct="0"/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Это бабушка, </a:t>
            </a:r>
            <a:r>
              <a:rPr lang="en-US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die</a:t>
            </a:r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 ... </a:t>
            </a:r>
            <a:r>
              <a:rPr lang="ru-RU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Oma</a:t>
            </a:r>
            <a:r>
              <a:rPr lang="ru-RU" sz="2400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).</a:t>
            </a:r>
            <a:endParaRPr lang="ru-RU" sz="2400" dirty="0">
              <a:solidFill>
                <a:srgbClr val="FF0000"/>
              </a:solidFill>
              <a:latin typeface="Book Antiqua" pitchFamily="18" charset="0"/>
            </a:endParaRPr>
          </a:p>
          <a:p>
            <a:pPr indent="269875" algn="just" eaLnBrk="0" hangingPunct="0"/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Играет вместе с нами в </a:t>
            </a:r>
            <a:r>
              <a:rPr lang="ru-RU" sz="2400" b="1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фанты</a:t>
            </a:r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,</a:t>
            </a:r>
            <a:endParaRPr lang="ru-RU" sz="2400" dirty="0">
              <a:latin typeface="Book Antiqua" pitchFamily="18" charset="0"/>
            </a:endParaRPr>
          </a:p>
          <a:p>
            <a:pPr indent="269875" algn="just" eaLnBrk="0" hangingPunct="0"/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Это тётушка, </a:t>
            </a:r>
            <a:r>
              <a:rPr lang="en-US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die</a:t>
            </a:r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 ... </a:t>
            </a:r>
            <a:r>
              <a:rPr lang="ru-RU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(</a:t>
            </a:r>
            <a:r>
              <a:rPr lang="en-US" sz="2400" b="1" dirty="0" err="1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Tante</a:t>
            </a:r>
            <a:r>
              <a:rPr lang="ru-RU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).</a:t>
            </a:r>
            <a:endParaRPr lang="ru-RU" sz="2400" dirty="0">
              <a:solidFill>
                <a:srgbClr val="FF0000"/>
              </a:solidFill>
              <a:latin typeface="Book Antiqua" pitchFamily="18" charset="0"/>
            </a:endParaRPr>
          </a:p>
          <a:p>
            <a:pPr indent="269875" algn="just" eaLnBrk="0" hangingPunct="0"/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Снова слушает </a:t>
            </a:r>
            <a:r>
              <a:rPr lang="ru-RU" sz="2400" b="1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оркестр</a:t>
            </a:r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,</a:t>
            </a:r>
            <a:endParaRPr lang="ru-RU" sz="2400" dirty="0">
              <a:latin typeface="Book Antiqua" pitchFamily="18" charset="0"/>
            </a:endParaRPr>
          </a:p>
          <a:p>
            <a:pPr indent="269875" algn="just" eaLnBrk="0" hangingPunct="0"/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Моя </a:t>
            </a:r>
            <a:r>
              <a:rPr lang="ru-RU" sz="2400" dirty="0" smtClean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сестричка</a:t>
            </a:r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, </a:t>
            </a:r>
            <a:r>
              <a:rPr lang="en-US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die</a:t>
            </a:r>
            <a:r>
              <a:rPr lang="ru-RU" sz="2400" dirty="0">
                <a:solidFill>
                  <a:srgbClr val="1F497D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...(</a:t>
            </a:r>
            <a:r>
              <a:rPr lang="en-US" sz="2400" b="1" dirty="0" err="1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Schwester</a:t>
            </a:r>
            <a:r>
              <a:rPr lang="ru-RU" sz="2400" b="1" dirty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).</a:t>
            </a:r>
            <a:endParaRPr lang="ru-RU" sz="24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77085" y="3789040"/>
            <a:ext cx="80155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2400" b="1" dirty="0" smtClean="0">
                <a:solidFill>
                  <a:srgbClr val="002060"/>
                </a:solidFill>
                <a:latin typeface="Book Antiqua" pitchFamily="18" charset="0"/>
              </a:rPr>
              <a:t>Стишок </a:t>
            </a:r>
            <a:r>
              <a:rPr lang="ru-RU" sz="2400" b="1" dirty="0">
                <a:solidFill>
                  <a:srgbClr val="002060"/>
                </a:solidFill>
                <a:latin typeface="Book Antiqua" pitchFamily="18" charset="0"/>
              </a:rPr>
              <a:t>о суффиксах -</a:t>
            </a:r>
            <a:r>
              <a:rPr lang="en-US" sz="2400" b="1" dirty="0" err="1">
                <a:solidFill>
                  <a:srgbClr val="002060"/>
                </a:solidFill>
                <a:latin typeface="Book Antiqua" pitchFamily="18" charset="0"/>
              </a:rPr>
              <a:t>chen</a:t>
            </a:r>
            <a:r>
              <a:rPr lang="ru-RU" sz="2400" b="1" dirty="0">
                <a:solidFill>
                  <a:srgbClr val="002060"/>
                </a:solidFill>
                <a:latin typeface="Book Antiqua" pitchFamily="18" charset="0"/>
              </a:rPr>
              <a:t> и –</a:t>
            </a:r>
            <a:r>
              <a:rPr lang="en-US" sz="2400" b="1" dirty="0" err="1">
                <a:solidFill>
                  <a:srgbClr val="002060"/>
                </a:solidFill>
                <a:latin typeface="Book Antiqua" pitchFamily="18" charset="0"/>
              </a:rPr>
              <a:t>lein</a:t>
            </a:r>
            <a:r>
              <a:rPr lang="ru-RU" sz="2400" b="1" dirty="0">
                <a:solidFill>
                  <a:srgbClr val="002060"/>
                </a:solidFill>
                <a:latin typeface="Book Antiqua" pitchFamily="18" charset="0"/>
              </a:rPr>
              <a:t>.</a:t>
            </a:r>
          </a:p>
          <a:p>
            <a:pPr eaLnBrk="1" hangingPunct="1"/>
            <a:r>
              <a:rPr lang="ru-RU" sz="2400" b="1" dirty="0" smtClean="0">
                <a:latin typeface="Book Antiqua" pitchFamily="18" charset="0"/>
              </a:rPr>
              <a:t>“</a:t>
            </a:r>
            <a:r>
              <a:rPr lang="en-US" sz="2400" b="1" dirty="0">
                <a:latin typeface="Book Antiqua" pitchFamily="18" charset="0"/>
              </a:rPr>
              <a:t>Die S</a:t>
            </a:r>
            <a:r>
              <a:rPr lang="ru-RU" sz="2400" b="1" dirty="0">
                <a:latin typeface="Book Antiqua" pitchFamily="18" charset="0"/>
              </a:rPr>
              <a:t>ü</a:t>
            </a:r>
            <a:r>
              <a:rPr lang="en-US" sz="2400" b="1" dirty="0" err="1">
                <a:latin typeface="Book Antiqua" pitchFamily="18" charset="0"/>
              </a:rPr>
              <a:t>ffixe</a:t>
            </a:r>
            <a:r>
              <a:rPr lang="ru-RU" sz="2400" b="1" dirty="0">
                <a:latin typeface="Book Antiqua" pitchFamily="18" charset="0"/>
              </a:rPr>
              <a:t> „-</a:t>
            </a:r>
            <a:r>
              <a:rPr lang="en-US" sz="2400" b="1" dirty="0" err="1">
                <a:latin typeface="Book Antiqua" pitchFamily="18" charset="0"/>
              </a:rPr>
              <a:t>chen</a:t>
            </a:r>
            <a:r>
              <a:rPr lang="ru-RU" sz="2400" b="1" dirty="0">
                <a:latin typeface="Book Antiqua" pitchFamily="18" charset="0"/>
              </a:rPr>
              <a:t>“ </a:t>
            </a:r>
            <a:r>
              <a:rPr lang="en-US" sz="2400" b="1" dirty="0">
                <a:latin typeface="Book Antiqua" pitchFamily="18" charset="0"/>
              </a:rPr>
              <a:t>und</a:t>
            </a:r>
            <a:r>
              <a:rPr lang="ru-RU" sz="2400" b="1" dirty="0">
                <a:latin typeface="Book Antiqua" pitchFamily="18" charset="0"/>
              </a:rPr>
              <a:t> „-</a:t>
            </a:r>
            <a:r>
              <a:rPr lang="en-US" sz="2400" b="1" dirty="0" err="1">
                <a:latin typeface="Book Antiqua" pitchFamily="18" charset="0"/>
              </a:rPr>
              <a:t>lein</a:t>
            </a:r>
            <a:r>
              <a:rPr lang="ru-RU" sz="2400" b="1" dirty="0">
                <a:latin typeface="Book Antiqua" pitchFamily="18" charset="0"/>
              </a:rPr>
              <a:t>“ </a:t>
            </a:r>
            <a:r>
              <a:rPr lang="en-US" sz="2400" b="1" dirty="0" err="1">
                <a:latin typeface="Book Antiqua" pitchFamily="18" charset="0"/>
              </a:rPr>
              <a:t>machen</a:t>
            </a:r>
            <a:r>
              <a:rPr lang="en-US" sz="2400" b="1" dirty="0">
                <a:latin typeface="Book Antiqua" pitchFamily="18" charset="0"/>
              </a:rPr>
              <a:t> </a:t>
            </a:r>
            <a:r>
              <a:rPr lang="en-US" sz="2400" b="1" dirty="0" err="1">
                <a:latin typeface="Book Antiqua" pitchFamily="18" charset="0"/>
              </a:rPr>
              <a:t>alle</a:t>
            </a:r>
            <a:r>
              <a:rPr lang="en-US" sz="2400" b="1" dirty="0">
                <a:latin typeface="Book Antiqua" pitchFamily="18" charset="0"/>
              </a:rPr>
              <a:t> Dinge </a:t>
            </a:r>
            <a:r>
              <a:rPr lang="en-US" sz="2400" b="1" dirty="0" err="1">
                <a:latin typeface="Book Antiqua" pitchFamily="18" charset="0"/>
              </a:rPr>
              <a:t>klein</a:t>
            </a:r>
            <a:r>
              <a:rPr lang="ru-RU" sz="2400" b="1" dirty="0">
                <a:latin typeface="Book Antiqua" pitchFamily="18" charset="0"/>
              </a:rPr>
              <a:t>”. </a:t>
            </a:r>
            <a:endParaRPr lang="ru-RU" sz="2400" b="1" dirty="0" smtClean="0">
              <a:latin typeface="Book Antiqua" pitchFamily="18" charset="0"/>
            </a:endParaRPr>
          </a:p>
          <a:p>
            <a:pPr eaLnBrk="1" hangingPunct="1"/>
            <a:r>
              <a:rPr lang="ru-RU" sz="2400" b="1" dirty="0" smtClean="0">
                <a:latin typeface="Book Antiqua" pitchFamily="18" charset="0"/>
              </a:rPr>
              <a:t>“</a:t>
            </a:r>
            <a:r>
              <a:rPr lang="ru-RU" sz="2400" b="1" dirty="0">
                <a:latin typeface="Book Antiqua" pitchFamily="18" charset="0"/>
              </a:rPr>
              <a:t>Уменьшительно-ласкательные </a:t>
            </a:r>
            <a:r>
              <a:rPr lang="ru-RU" sz="2400" b="1" dirty="0" smtClean="0">
                <a:latin typeface="Book Antiqua" pitchFamily="18" charset="0"/>
              </a:rPr>
              <a:t>суффиксы</a:t>
            </a:r>
          </a:p>
          <a:p>
            <a:pPr eaLnBrk="1" hangingPunct="1"/>
            <a:r>
              <a:rPr lang="ru-RU" sz="2400" b="1" dirty="0" smtClean="0">
                <a:latin typeface="Book Antiqua" pitchFamily="18" charset="0"/>
              </a:rPr>
              <a:t> </a:t>
            </a:r>
            <a:r>
              <a:rPr lang="ru-RU" sz="2400" b="1" dirty="0">
                <a:latin typeface="Book Antiqua" pitchFamily="18" charset="0"/>
              </a:rPr>
              <a:t>-</a:t>
            </a:r>
            <a:r>
              <a:rPr lang="ru-RU" sz="2400" b="1" dirty="0" err="1">
                <a:latin typeface="Book Antiqua" pitchFamily="18" charset="0"/>
              </a:rPr>
              <a:t>chen</a:t>
            </a:r>
            <a:r>
              <a:rPr lang="ru-RU" sz="2400" b="1" dirty="0">
                <a:latin typeface="Book Antiqua" pitchFamily="18" charset="0"/>
              </a:rPr>
              <a:t> и -</a:t>
            </a:r>
            <a:r>
              <a:rPr lang="ru-RU" sz="2400" b="1" dirty="0" err="1">
                <a:latin typeface="Book Antiqua" pitchFamily="18" charset="0"/>
              </a:rPr>
              <a:t>lein</a:t>
            </a:r>
            <a:r>
              <a:rPr lang="ru-RU" sz="2400" b="1" dirty="0">
                <a:latin typeface="Book Antiqua" pitchFamily="18" charset="0"/>
              </a:rPr>
              <a:t> делают все вещи маленькими”. </a:t>
            </a:r>
          </a:p>
        </p:txBody>
      </p:sp>
    </p:spTree>
    <p:extLst>
      <p:ext uri="{BB962C8B-B14F-4D97-AF65-F5344CB8AC3E}">
        <p14:creationId xmlns:p14="http://schemas.microsoft.com/office/powerpoint/2010/main" val="296021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024D02-EDD2-484A-9735-B9B5FFF68AE4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B8E73F-CDA6-4F02-825D-E4E55A630371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692696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3600" b="1" i="1" u="sng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Грамматические </a:t>
            </a:r>
            <a:r>
              <a:rPr lang="ru-RU" sz="3600" b="1" i="1" u="sng" dirty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  <a:cs typeface="Times New Roman" pitchFamily="18" charset="0"/>
              </a:rPr>
              <a:t>сказки</a:t>
            </a:r>
          </a:p>
          <a:p>
            <a:pPr eaLnBrk="1" hangingPunct="1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</a:rPr>
              <a:t>в  них сочетается языковая и неязыковая информация,  создаются образы и связи между грамматическими явлениями</a:t>
            </a:r>
            <a:endParaRPr lang="ru-RU" sz="2400" dirty="0"/>
          </a:p>
        </p:txBody>
      </p:sp>
      <p:pic>
        <p:nvPicPr>
          <p:cNvPr id="7" name="Picture 4" descr="C:\Documents and Settings\User\Рабочий стол\длу урока\з бра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69" y="3115036"/>
            <a:ext cx="288032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03848" y="2611222"/>
            <a:ext cx="5580112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Предлоги</a:t>
            </a:r>
            <a:r>
              <a:rPr lang="de-DE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am, um, im: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точное время</a:t>
            </a:r>
            <a:r>
              <a:rPr lang="de-DE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um 7 Uhr, um 10 Minuten nach </a:t>
            </a:r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8;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время года</a:t>
            </a:r>
            <a:r>
              <a:rPr lang="de-DE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месяц</a:t>
            </a:r>
            <a:r>
              <a:rPr lang="de-DE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de-DE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 Winter, im Sommer, im  Herbst, im </a:t>
            </a:r>
            <a:r>
              <a:rPr lang="de-DE" b="1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Fruhling</a:t>
            </a:r>
            <a:r>
              <a:rPr lang="de-DE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im Mai, im September;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r>
              <a:rPr lang="de-DE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время суток</a:t>
            </a:r>
            <a:r>
              <a:rPr lang="de-DE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am 1. September, am 25. Dezember, am Morgen, am 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Dienstag</a:t>
            </a:r>
            <a:r>
              <a:rPr lang="de-DE" b="1" dirty="0">
                <a:latin typeface="Times New Roman" pitchFamily="18" charset="0"/>
                <a:cs typeface="Times New Roman" pitchFamily="18" charset="0"/>
              </a:rPr>
              <a:t>.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8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024D02-EDD2-484A-9735-B9B5FFF68AE4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B8E73F-CDA6-4F02-825D-E4E55A630371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442671"/>
              </p:ext>
            </p:extLst>
          </p:nvPr>
        </p:nvGraphicFramePr>
        <p:xfrm>
          <a:off x="323528" y="1916832"/>
          <a:ext cx="8604448" cy="2944814"/>
        </p:xfrm>
        <a:graphic>
          <a:graphicData uri="http://schemas.openxmlformats.org/drawingml/2006/table">
            <a:tbl>
              <a:tblPr/>
              <a:tblGrid>
                <a:gridCol w="4275307"/>
                <a:gridCol w="4329141"/>
              </a:tblGrid>
              <a:tr h="1472407">
                <a:tc>
                  <a:txBody>
                    <a:bodyPr/>
                    <a:lstStyle/>
                    <a:p>
                      <a:pPr marL="0" marR="0" lvl="0" indent="2698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1. Deutschland liegt im Zentrum Europas.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698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1.Германия находится в центре Европы.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2407">
                <a:tc>
                  <a:txBody>
                    <a:bodyPr/>
                    <a:lstStyle/>
                    <a:p>
                      <a:pPr marL="0" marR="0" lvl="0" indent="2698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2. Berlin ist die Hauptstadt des Landes.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698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cs typeface="Times New Roman" pitchFamily="18" charset="0"/>
                        </a:rPr>
                        <a:t>2. Берлин – столица страны.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itchFamily="18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1547664" y="908720"/>
            <a:ext cx="5260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ru-RU" sz="4000" b="1" dirty="0">
                <a:solidFill>
                  <a:srgbClr val="FF0000"/>
                </a:solidFill>
                <a:latin typeface="Book Antiqua" pitchFamily="18" charset="0"/>
              </a:rPr>
              <a:t>Обратный перевод </a:t>
            </a:r>
          </a:p>
        </p:txBody>
      </p:sp>
    </p:spTree>
    <p:extLst>
      <p:ext uri="{BB962C8B-B14F-4D97-AF65-F5344CB8AC3E}">
        <p14:creationId xmlns:p14="http://schemas.microsoft.com/office/powerpoint/2010/main" val="19934153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024D02-EDD2-484A-9735-B9B5FFF68AE4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B8E73F-CDA6-4F02-825D-E4E55A630371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755650" y="981075"/>
            <a:ext cx="741680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i="1" dirty="0">
                <a:latin typeface="Book Antiqua" pitchFamily="18" charset="0"/>
              </a:rPr>
              <a:t>Вывод: </a:t>
            </a:r>
            <a:r>
              <a:rPr lang="ru-RU" sz="3200" b="1" dirty="0">
                <a:latin typeface="Book Antiqua" pitchFamily="18" charset="0"/>
              </a:rPr>
              <a:t>использование на уроках немецкого языка эффективных способов развития ассоциативной памяти и некоторых мнемонических приемов позволяет улучшить качество знаний и добиться улучшения успеваемости, повысить мотивацию к изучению немецкого языка, развить познавательные интересы</a:t>
            </a:r>
            <a:endParaRPr lang="ru-RU" sz="32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94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Book Antiqua" pitchFamily="18" charset="0"/>
              </a:rPr>
              <a:t>Психологи выделяют 4 вида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412776"/>
            <a:ext cx="7344816" cy="4896544"/>
          </a:xfrm>
        </p:spPr>
        <p:txBody>
          <a:bodyPr/>
          <a:lstStyle/>
          <a:p>
            <a:r>
              <a:rPr lang="ru-RU" b="1" dirty="0" smtClean="0">
                <a:latin typeface="Book Antiqua" pitchFamily="18" charset="0"/>
                <a:cs typeface="Arial" charset="0"/>
              </a:rPr>
              <a:t>двигательную</a:t>
            </a:r>
          </a:p>
          <a:p>
            <a:r>
              <a:rPr lang="ru-RU" b="1" dirty="0" smtClean="0">
                <a:latin typeface="Book Antiqua" pitchFamily="18" charset="0"/>
                <a:cs typeface="Arial" charset="0"/>
              </a:rPr>
              <a:t>образную</a:t>
            </a:r>
          </a:p>
          <a:p>
            <a:r>
              <a:rPr lang="ru-RU" b="1" dirty="0" smtClean="0">
                <a:latin typeface="Book Antiqua" pitchFamily="18" charset="0"/>
                <a:cs typeface="Arial" charset="0"/>
              </a:rPr>
              <a:t> словесно-логическую</a:t>
            </a:r>
          </a:p>
          <a:p>
            <a:r>
              <a:rPr lang="ru-RU" b="1" dirty="0" smtClean="0">
                <a:latin typeface="Book Antiqua" pitchFamily="18" charset="0"/>
                <a:cs typeface="Arial" charset="0"/>
              </a:rPr>
              <a:t>эмоциональную</a:t>
            </a:r>
            <a:r>
              <a:rPr lang="ru-RU" b="1" dirty="0">
                <a:latin typeface="Book Antiqua" pitchFamily="18" charset="0"/>
                <a:cs typeface="Arial" charset="0"/>
              </a:rPr>
              <a:t>. </a:t>
            </a:r>
            <a:endParaRPr lang="ru-RU" b="1" dirty="0" smtClean="0">
              <a:latin typeface="Book Antiqua" pitchFamily="18" charset="0"/>
              <a:cs typeface="Arial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Book Antiqua" pitchFamily="18" charset="0"/>
                <a:cs typeface="Arial" charset="0"/>
              </a:rPr>
              <a:t>Ученые </a:t>
            </a:r>
            <a:r>
              <a:rPr lang="ru-RU" sz="2400" b="1" dirty="0">
                <a:latin typeface="Book Antiqua" pitchFamily="18" charset="0"/>
                <a:cs typeface="Arial" charset="0"/>
              </a:rPr>
              <a:t>П. </a:t>
            </a:r>
            <a:r>
              <a:rPr lang="ru-RU" sz="2400" b="1" dirty="0" err="1">
                <a:latin typeface="Book Antiqua" pitchFamily="18" charset="0"/>
                <a:cs typeface="Arial" charset="0"/>
              </a:rPr>
              <a:t>Линдсей</a:t>
            </a:r>
            <a:r>
              <a:rPr lang="ru-RU" sz="2400" b="1" dirty="0">
                <a:latin typeface="Book Antiqua" pitchFamily="18" charset="0"/>
                <a:cs typeface="Arial" charset="0"/>
              </a:rPr>
              <a:t> и Д. </a:t>
            </a:r>
            <a:r>
              <a:rPr lang="ru-RU" sz="2400" b="1" dirty="0" err="1">
                <a:latin typeface="Book Antiqua" pitchFamily="18" charset="0"/>
                <a:cs typeface="Arial" charset="0"/>
              </a:rPr>
              <a:t>Норман</a:t>
            </a:r>
            <a:r>
              <a:rPr lang="ru-RU" sz="2400" b="1" dirty="0">
                <a:latin typeface="Book Antiqua" pitchFamily="18" charset="0"/>
                <a:cs typeface="Arial" charset="0"/>
              </a:rPr>
              <a:t> считают, что существуют </a:t>
            </a:r>
            <a:r>
              <a:rPr lang="ru-RU" sz="2400" b="1" dirty="0" smtClean="0">
                <a:latin typeface="Book Antiqua" pitchFamily="18" charset="0"/>
                <a:cs typeface="Arial" charset="0"/>
              </a:rPr>
              <a:t> 3 </a:t>
            </a:r>
            <a:r>
              <a:rPr lang="ru-RU" sz="2400" b="1" dirty="0">
                <a:latin typeface="Book Antiqua" pitchFamily="18" charset="0"/>
                <a:cs typeface="Arial" charset="0"/>
              </a:rPr>
              <a:t>различные системы памяти:</a:t>
            </a:r>
          </a:p>
          <a:p>
            <a:r>
              <a:rPr lang="ru-RU" b="1" dirty="0" err="1" smtClean="0">
                <a:latin typeface="Book Antiqua" pitchFamily="18" charset="0"/>
                <a:cs typeface="Arial" charset="0"/>
              </a:rPr>
              <a:t>ультрократковременная</a:t>
            </a:r>
            <a:endParaRPr lang="ru-RU" b="1" dirty="0">
              <a:latin typeface="Book Antiqua" pitchFamily="18" charset="0"/>
              <a:cs typeface="Arial" charset="0"/>
            </a:endParaRPr>
          </a:p>
          <a:p>
            <a:r>
              <a:rPr lang="ru-RU" b="1" dirty="0" smtClean="0">
                <a:latin typeface="Book Antiqua" pitchFamily="18" charset="0"/>
                <a:cs typeface="Arial" charset="0"/>
              </a:rPr>
              <a:t>кратковременная</a:t>
            </a:r>
            <a:endParaRPr lang="ru-RU" b="1" dirty="0">
              <a:latin typeface="Book Antiqua" pitchFamily="18" charset="0"/>
              <a:cs typeface="Arial" charset="0"/>
            </a:endParaRPr>
          </a:p>
          <a:p>
            <a:r>
              <a:rPr lang="ru-RU" b="1" dirty="0" smtClean="0">
                <a:latin typeface="Book Antiqua" pitchFamily="18" charset="0"/>
                <a:cs typeface="Arial" charset="0"/>
              </a:rPr>
              <a:t>долговременная</a:t>
            </a:r>
            <a:endParaRPr lang="ru-RU" b="1" dirty="0">
              <a:latin typeface="Book Antiqua" pitchFamily="18" charset="0"/>
              <a:cs typeface="Arial" charset="0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55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251520" y="620688"/>
            <a:ext cx="860425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nstantia" pitchFamily="18" charset="0"/>
              </a:rPr>
              <a:t> </a:t>
            </a:r>
            <a:r>
              <a:rPr lang="ru-RU" sz="3600" b="1" dirty="0">
                <a:latin typeface="Constantia" pitchFamily="18" charset="0"/>
              </a:rPr>
              <a:t>Основные причины невозможности запоминания </a:t>
            </a:r>
            <a:r>
              <a:rPr lang="ru-RU" sz="3600" dirty="0" smtClean="0">
                <a:latin typeface="Constantia" pitchFamily="18" charset="0"/>
              </a:rPr>
              <a:t>:</a:t>
            </a:r>
          </a:p>
          <a:p>
            <a:pPr algn="ctr"/>
            <a:endParaRPr lang="ru-RU" sz="3600" dirty="0">
              <a:latin typeface="Constant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>
                <a:latin typeface="Constantia" pitchFamily="18" charset="0"/>
              </a:rPr>
              <a:t>недостаточная </a:t>
            </a:r>
            <a:r>
              <a:rPr lang="ru-RU" sz="3200" i="1" dirty="0" smtClean="0">
                <a:latin typeface="Constantia" pitchFamily="18" charset="0"/>
              </a:rPr>
              <a:t>концентрация </a:t>
            </a:r>
            <a:r>
              <a:rPr lang="ru-RU" sz="3200" i="1" dirty="0" smtClean="0">
                <a:latin typeface="Constantia" pitchFamily="18" charset="0"/>
              </a:rPr>
              <a:t>внимания;</a:t>
            </a:r>
            <a:endParaRPr lang="ru-RU" sz="3200" i="1" dirty="0">
              <a:latin typeface="Constant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>
                <a:latin typeface="Constantia" pitchFamily="18" charset="0"/>
              </a:rPr>
              <a:t>несоблюдение основных законов </a:t>
            </a:r>
            <a:r>
              <a:rPr lang="ru-RU" sz="3200" i="1" dirty="0" smtClean="0">
                <a:latin typeface="Constantia" pitchFamily="18" charset="0"/>
              </a:rPr>
              <a:t>памяти;</a:t>
            </a:r>
            <a:endParaRPr lang="ru-RU" sz="3200" i="1" dirty="0">
              <a:latin typeface="Constant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>
                <a:latin typeface="Constantia" pitchFamily="18" charset="0"/>
              </a:rPr>
              <a:t>сложность самой информации для запоминания, а также ее плохая </a:t>
            </a:r>
            <a:r>
              <a:rPr lang="ru-RU" sz="3200" i="1" dirty="0" smtClean="0">
                <a:latin typeface="Constantia" pitchFamily="18" charset="0"/>
              </a:rPr>
              <a:t>организация;</a:t>
            </a:r>
            <a:endParaRPr lang="ru-RU" sz="3200" i="1" dirty="0">
              <a:latin typeface="Constant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err="1">
                <a:latin typeface="Constantia" pitchFamily="18" charset="0"/>
              </a:rPr>
              <a:t>cлабо</a:t>
            </a:r>
            <a:r>
              <a:rPr lang="ru-RU" sz="3200" i="1" dirty="0">
                <a:latin typeface="Constantia" pitchFamily="18" charset="0"/>
              </a:rPr>
              <a:t> </a:t>
            </a:r>
            <a:r>
              <a:rPr lang="ru-RU" sz="3200" i="1" dirty="0" smtClean="0">
                <a:latin typeface="Constantia" pitchFamily="18" charset="0"/>
              </a:rPr>
              <a:t> развитая </a:t>
            </a:r>
            <a:r>
              <a:rPr lang="ru-RU" sz="3200" i="1" dirty="0">
                <a:latin typeface="Constantia" pitchFamily="18" charset="0"/>
              </a:rPr>
              <a:t>природная </a:t>
            </a:r>
            <a:r>
              <a:rPr lang="ru-RU" sz="3200" i="1" dirty="0" smtClean="0">
                <a:latin typeface="Constantia" pitchFamily="18" charset="0"/>
              </a:rPr>
              <a:t>память.</a:t>
            </a:r>
            <a:endParaRPr lang="ru-RU" sz="3200" i="1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841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http://img3.goodfon.su/original/1920x1200/8/70/tekstura-fon-uzor-korichnevyy.jpg"/>
          <p:cNvPicPr>
            <a:picLocks noChangeAspect="1" noChangeArrowheads="1"/>
          </p:cNvPicPr>
          <p:nvPr/>
        </p:nvPicPr>
        <p:blipFill>
          <a:blip r:embed="rId3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6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25" y="357188"/>
            <a:ext cx="5857875" cy="6072187"/>
          </a:xfrm>
        </p:spPr>
        <p:txBody>
          <a:bodyPr>
            <a:normAutofit fontScale="55000" lnSpcReduction="20000"/>
          </a:bodyPr>
          <a:lstStyle/>
          <a:p>
            <a:pPr>
              <a:buFontTx/>
              <a:buNone/>
              <a:defRPr/>
            </a:pPr>
            <a:endParaRPr lang="ru-RU" sz="51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5100" b="1" u="sng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Мнемоника</a:t>
            </a:r>
            <a:r>
              <a:rPr lang="ru-RU" sz="51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sz="5100" b="1" dirty="0" smtClean="0">
                <a:solidFill>
                  <a:schemeClr val="tx2">
                    <a:lumMod val="75000"/>
                  </a:schemeClr>
                </a:solidFill>
                <a:latin typeface="Book Antiqua" pitchFamily="18" charset="0"/>
                <a:cs typeface="Times New Roman" pitchFamily="18" charset="0"/>
              </a:rPr>
              <a:t>- </a:t>
            </a:r>
            <a:r>
              <a:rPr lang="ru-RU" sz="5100" b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совокупность приемов и способов, облегчающих запоминание и увеличивающих объем памяти путем образования искусственных ассоциаций.</a:t>
            </a:r>
          </a:p>
          <a:p>
            <a:pPr>
              <a:buFontTx/>
              <a:buNone/>
              <a:defRPr/>
            </a:pPr>
            <a:endParaRPr lang="ru-RU" sz="5100" b="1" dirty="0" smtClean="0">
              <a:solidFill>
                <a:schemeClr val="tx1"/>
              </a:solidFill>
              <a:latin typeface="Book Antiqua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5100" b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Слова </a:t>
            </a:r>
            <a:r>
              <a:rPr lang="ru-RU" sz="5100" b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«мнемотехника» </a:t>
            </a:r>
            <a:r>
              <a:rPr lang="ru-RU" sz="5100" b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и «мнемоника» происходят от греческого </a:t>
            </a:r>
            <a:r>
              <a:rPr lang="ru-RU" sz="5100" b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«</a:t>
            </a:r>
            <a:r>
              <a:rPr lang="ru-RU" sz="5100" b="1" dirty="0" err="1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mnemonikon</a:t>
            </a:r>
            <a:r>
              <a:rPr lang="ru-RU" sz="5100" b="1" dirty="0" smtClean="0">
                <a:solidFill>
                  <a:srgbClr val="FF0000"/>
                </a:solidFill>
                <a:latin typeface="Book Antiqua" pitchFamily="18" charset="0"/>
                <a:cs typeface="Times New Roman" pitchFamily="18" charset="0"/>
              </a:rPr>
              <a:t>» </a:t>
            </a:r>
            <a:r>
              <a:rPr lang="ru-RU" sz="5100" b="1" dirty="0" smtClean="0">
                <a:solidFill>
                  <a:schemeClr val="tx1"/>
                </a:solidFill>
                <a:latin typeface="Book Antiqua" pitchFamily="18" charset="0"/>
                <a:cs typeface="Times New Roman" pitchFamily="18" charset="0"/>
              </a:rPr>
              <a:t>– искусство запоминания, по имени древнегреческой богини памяти Мнемозины – матери девяти муз. </a:t>
            </a:r>
          </a:p>
          <a:p>
            <a:pPr>
              <a:buFontTx/>
              <a:buNone/>
              <a:defRPr/>
            </a:pPr>
            <a:endParaRPr lang="ru-RU" dirty="0"/>
          </a:p>
        </p:txBody>
      </p:sp>
      <p:pic>
        <p:nvPicPr>
          <p:cNvPr id="11268" name="Picture 2" descr="http://symbolon.su/pickceri/1bf6cf149d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9" r="26471"/>
          <a:stretch>
            <a:fillRect/>
          </a:stretch>
        </p:blipFill>
        <p:spPr bwMode="auto">
          <a:xfrm>
            <a:off x="428625" y="0"/>
            <a:ext cx="27860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425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92696"/>
            <a:ext cx="8013576" cy="5112568"/>
          </a:xfrm>
        </p:spPr>
        <p:txBody>
          <a:bodyPr/>
          <a:lstStyle/>
          <a:p>
            <a:pPr indent="0" algn="ctr">
              <a:buNone/>
            </a:pPr>
            <a:r>
              <a:rPr lang="ru-RU" sz="4800" b="1" dirty="0">
                <a:solidFill>
                  <a:srgbClr val="FF0000"/>
                </a:solidFill>
                <a:latin typeface="Book Antiqua" pitchFamily="18" charset="0"/>
                <a:ea typeface="Calibri" pitchFamily="34" charset="0"/>
                <a:cs typeface="Times New Roman" pitchFamily="18" charset="0"/>
              </a:rPr>
              <a:t>Эффективные приёмы                                мнемотехники</a:t>
            </a:r>
          </a:p>
          <a:p>
            <a:pPr indent="449263" eaLnBrk="0" hangingPunct="0">
              <a:buFontTx/>
              <a:buAutoNum type="arabicPeriod"/>
            </a:pPr>
            <a:r>
              <a:rPr lang="ru-RU" b="1" dirty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Метод </a:t>
            </a:r>
            <a:r>
              <a:rPr lang="ru-RU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ассоциаций.</a:t>
            </a:r>
            <a:endParaRPr lang="ru-RU" b="1" dirty="0"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449263" eaLnBrk="0" hangingPunct="0">
              <a:buFontTx/>
              <a:buAutoNum type="arabicPeriod"/>
            </a:pPr>
            <a:r>
              <a:rPr lang="ru-RU" b="1" dirty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Метод ключевых </a:t>
            </a:r>
            <a:r>
              <a:rPr lang="ru-RU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слов.</a:t>
            </a:r>
            <a:endParaRPr lang="ru-RU" b="1" dirty="0"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indent="449263" eaLnBrk="0" hangingPunct="0">
              <a:buFontTx/>
              <a:buAutoNum type="arabicPeriod"/>
            </a:pPr>
            <a:r>
              <a:rPr lang="ru-RU" b="1" dirty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Создание </a:t>
            </a:r>
            <a:r>
              <a:rPr lang="ru-RU" b="1" dirty="0" err="1">
                <a:latin typeface="Book Antiqua" pitchFamily="18" charset="0"/>
                <a:ea typeface="Calibri" pitchFamily="34" charset="0"/>
                <a:cs typeface="Times New Roman" pitchFamily="18" charset="0"/>
              </a:rPr>
              <a:t>квази</a:t>
            </a:r>
            <a:r>
              <a:rPr lang="ru-RU" b="1" dirty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-слов.</a:t>
            </a:r>
          </a:p>
          <a:p>
            <a:pPr indent="449263" eaLnBrk="0" hangingPunct="0">
              <a:buFontTx/>
              <a:buAutoNum type="arabicPeriod"/>
            </a:pPr>
            <a:r>
              <a:rPr lang="ru-RU" b="1" dirty="0" err="1">
                <a:latin typeface="Book Antiqua" pitchFamily="18" charset="0"/>
                <a:ea typeface="Calibri" pitchFamily="34" charset="0"/>
                <a:cs typeface="Times New Roman" pitchFamily="18" charset="0"/>
              </a:rPr>
              <a:t>Рифмизация</a:t>
            </a:r>
            <a:r>
              <a:rPr lang="ru-RU" b="1" dirty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 и грамматические </a:t>
            </a:r>
            <a:r>
              <a:rPr lang="ru-RU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indent="0" eaLnBrk="0" hangingPunct="0">
              <a:buNone/>
            </a:pPr>
            <a:r>
              <a:rPr lang="ru-RU" b="1" dirty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                                      </a:t>
            </a:r>
            <a:r>
              <a:rPr lang="ru-RU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сказки</a:t>
            </a:r>
            <a:r>
              <a:rPr lang="ru-RU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b="1" dirty="0"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412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720"/>
            <a:ext cx="8229600" cy="4525963"/>
          </a:xfrm>
        </p:spPr>
        <p:txBody>
          <a:bodyPr/>
          <a:lstStyle/>
          <a:p>
            <a:pPr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По данным исследований   мы     </a:t>
            </a:r>
          </a:p>
          <a:p>
            <a:pPr indent="0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Book Antiqua" pitchFamily="18" charset="0"/>
                <a:cs typeface="Times New Roman" pitchFamily="18" charset="0"/>
              </a:rPr>
              <a:t>            запоминаем то, что  </a:t>
            </a:r>
          </a:p>
          <a:p>
            <a:pPr indent="449263" eaLnBrk="0" hangingPunct="0"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мы читаем (10%);</a:t>
            </a:r>
            <a:endParaRPr lang="ru-RU" b="1" dirty="0" smtClean="0">
              <a:latin typeface="Book Antiqua" pitchFamily="18" charset="0"/>
              <a:cs typeface="Times New Roman" pitchFamily="18" charset="0"/>
            </a:endParaRPr>
          </a:p>
          <a:p>
            <a:pPr indent="449263" eaLnBrk="0" hangingPunct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мы слышим (20%);</a:t>
            </a:r>
            <a:endParaRPr lang="ru-RU" b="1" dirty="0">
              <a:latin typeface="Book Antiqua" pitchFamily="18" charset="0"/>
            </a:endParaRPr>
          </a:p>
          <a:p>
            <a:pPr indent="449263" eaLnBrk="0" hangingPunct="0">
              <a:buFont typeface="Wingdings" pitchFamily="2" charset="2"/>
              <a:buChar char="Ø"/>
            </a:pPr>
            <a:r>
              <a:rPr lang="ru-RU" b="1" dirty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 мы видим (30%);</a:t>
            </a:r>
          </a:p>
          <a:p>
            <a:pPr indent="449263" eaLnBrk="0" hangingPunct="0">
              <a:buFont typeface="Wingdings" pitchFamily="2" charset="2"/>
              <a:buChar char="Ø"/>
            </a:pPr>
            <a:r>
              <a:rPr lang="ru-RU" b="1" dirty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 мы видим и слышим (70%);</a:t>
            </a:r>
            <a:endParaRPr lang="ru-RU" b="1" dirty="0">
              <a:latin typeface="Book Antiqua" pitchFamily="18" charset="0"/>
            </a:endParaRPr>
          </a:p>
          <a:p>
            <a:pPr indent="449263" eaLnBrk="0" hangingPunct="0">
              <a:buFont typeface="Wingdings" pitchFamily="2" charset="2"/>
              <a:buChar char="Ø"/>
            </a:pPr>
            <a:r>
              <a:rPr lang="ru-RU" b="1" dirty="0">
                <a:solidFill>
                  <a:srgbClr val="000000"/>
                </a:solidFill>
                <a:latin typeface="Book Antiqua" pitchFamily="18" charset="0"/>
                <a:cs typeface="Times New Roman" pitchFamily="18" charset="0"/>
              </a:rPr>
              <a:t> мы делаем сами (90%)</a:t>
            </a:r>
            <a:endParaRPr lang="ru-RU" b="1" dirty="0"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16216" y="6492875"/>
            <a:ext cx="2133600" cy="365125"/>
          </a:xfrm>
        </p:spPr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" name="Рисунок 3" descr="Deutsch lernen mit allen Sinn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474" y="4077072"/>
            <a:ext cx="2393950" cy="203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771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rgbClr val="FF0000"/>
                </a:solidFill>
                <a:latin typeface="Book Antiqua" pitchFamily="18" charset="0"/>
              </a:rPr>
              <a:t>Приёмами метода ассоциаций являются: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916832"/>
            <a:ext cx="7355160" cy="4525963"/>
          </a:xfrm>
        </p:spPr>
        <p:txBody>
          <a:bodyPr/>
          <a:lstStyle/>
          <a:p>
            <a:r>
              <a:rPr lang="ru-RU" b="1" i="1" dirty="0" smtClean="0">
                <a:latin typeface="Book Antiqua" pitchFamily="18" charset="0"/>
              </a:rPr>
              <a:t>перевод </a:t>
            </a:r>
            <a:r>
              <a:rPr lang="ru-RU" b="1" i="1" dirty="0">
                <a:latin typeface="Book Antiqua" pitchFamily="18" charset="0"/>
              </a:rPr>
              <a:t>слова в </a:t>
            </a:r>
            <a:r>
              <a:rPr lang="ru-RU" b="1" i="1" dirty="0" smtClean="0">
                <a:latin typeface="Book Antiqua" pitchFamily="18" charset="0"/>
              </a:rPr>
              <a:t>образ;</a:t>
            </a:r>
          </a:p>
          <a:p>
            <a:r>
              <a:rPr lang="ru-RU" b="1" i="1" dirty="0" smtClean="0">
                <a:latin typeface="Book Antiqua" pitchFamily="18" charset="0"/>
              </a:rPr>
              <a:t> </a:t>
            </a:r>
            <a:r>
              <a:rPr lang="ru-RU" b="1" i="1" dirty="0">
                <a:latin typeface="Book Antiqua" pitchFamily="18" charset="0"/>
              </a:rPr>
              <a:t>приём </a:t>
            </a:r>
            <a:r>
              <a:rPr lang="ru-RU" b="1" i="1" dirty="0" smtClean="0">
                <a:latin typeface="Book Antiqua" pitchFamily="18" charset="0"/>
              </a:rPr>
              <a:t>символизации;</a:t>
            </a:r>
          </a:p>
          <a:p>
            <a:r>
              <a:rPr lang="ru-RU" b="1" i="1" dirty="0" smtClean="0">
                <a:latin typeface="Book Antiqua" pitchFamily="18" charset="0"/>
              </a:rPr>
              <a:t>кодирование </a:t>
            </a:r>
            <a:r>
              <a:rPr lang="ru-RU" b="1" i="1" dirty="0">
                <a:latin typeface="Book Antiqua" pitchFamily="18" charset="0"/>
              </a:rPr>
              <a:t>по </a:t>
            </a:r>
            <a:r>
              <a:rPr lang="ru-RU" b="1" i="1" dirty="0" smtClean="0">
                <a:latin typeface="Book Antiqua" pitchFamily="18" charset="0"/>
              </a:rPr>
              <a:t>созвучию;</a:t>
            </a:r>
          </a:p>
          <a:p>
            <a:r>
              <a:rPr lang="ru-RU" b="1" i="1" dirty="0" smtClean="0">
                <a:latin typeface="Book Antiqua" pitchFamily="18" charset="0"/>
              </a:rPr>
              <a:t> </a:t>
            </a:r>
            <a:r>
              <a:rPr lang="ru-RU" b="1" i="1" dirty="0">
                <a:latin typeface="Book Antiqua" pitchFamily="18" charset="0"/>
              </a:rPr>
              <a:t>кодирование через хорошо знакомую </a:t>
            </a:r>
            <a:r>
              <a:rPr lang="ru-RU" b="1" i="1" dirty="0" smtClean="0">
                <a:latin typeface="Book Antiqua" pitchFamily="18" charset="0"/>
              </a:rPr>
              <a:t>информацию;</a:t>
            </a:r>
          </a:p>
          <a:p>
            <a:r>
              <a:rPr lang="ru-RU" b="1" i="1" dirty="0" smtClean="0">
                <a:latin typeface="Book Antiqua" pitchFamily="18" charset="0"/>
              </a:rPr>
              <a:t> </a:t>
            </a:r>
            <a:r>
              <a:rPr lang="ru-RU" b="1" i="1" dirty="0">
                <a:latin typeface="Book Antiqua" pitchFamily="18" charset="0"/>
              </a:rPr>
              <a:t>толкование лексики </a:t>
            </a:r>
            <a:r>
              <a:rPr lang="ru-RU" b="1" dirty="0">
                <a:latin typeface="Book Antiqua" pitchFamily="18" charset="0"/>
              </a:rPr>
              <a:t>и др.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3DAF7F-DA79-46B2-A422-D168D9B48091}" type="datetime1">
              <a:rPr lang="ru-RU" smtClean="0"/>
              <a:pPr>
                <a:defRPr/>
              </a:pPr>
              <a:t>22.01.2018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2FCCDF-68DC-4B10-9DE9-67471E7AE93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747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71546"/>
            <a:ext cx="8229600" cy="701270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de-DE" sz="2800" dirty="0" smtClean="0">
                <a:solidFill>
                  <a:srgbClr val="FF0000"/>
                </a:solidFill>
                <a:latin typeface="Accord Heavy SF" pitchFamily="34" charset="0"/>
                <a:cs typeface="Arial" pitchFamily="34" charset="0"/>
              </a:rPr>
              <a:t>WETTER</a:t>
            </a:r>
            <a:r>
              <a:rPr lang="en-US" sz="2800" dirty="0" smtClean="0">
                <a:solidFill>
                  <a:srgbClr val="FF0000"/>
                </a:solidFill>
                <a:latin typeface="Accord Heavy SF" pitchFamily="34" charset="0"/>
                <a:cs typeface="Arial" pitchFamily="34" charset="0"/>
              </a:rPr>
              <a:t>-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dirty="0" smtClean="0"/>
              <a:t>               «ВЕТЕР»</a:t>
            </a:r>
            <a:br>
              <a:rPr lang="ru-RU" sz="2800" dirty="0" smtClean="0"/>
            </a:br>
            <a:r>
              <a:rPr lang="ru-RU" sz="2800" dirty="0" smtClean="0"/>
              <a:t>(погода)</a:t>
            </a:r>
            <a:endParaRPr lang="ru-RU" sz="2800" dirty="0"/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r>
              <a:rPr lang="ru-RU" sz="3200" smtClean="0">
                <a:solidFill>
                  <a:srgbClr val="FF0000"/>
                </a:solidFill>
                <a:latin typeface="Arial" charset="0"/>
                <a:cs typeface="Arial" charset="0"/>
              </a:rPr>
              <a:t>       ветер</a:t>
            </a:r>
          </a:p>
        </p:txBody>
      </p:sp>
      <p:pic>
        <p:nvPicPr>
          <p:cNvPr id="15364" name="Picture 2" descr="C:\Users\Я\Desktop\Vet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2564904"/>
            <a:ext cx="4214812" cy="4071938"/>
          </a:xfrm>
        </p:spPr>
      </p:pic>
      <p:sp>
        <p:nvSpPr>
          <p:cNvPr id="15365" name="Текст 3"/>
          <p:cNvSpPr>
            <a:spLocks noGrp="1"/>
          </p:cNvSpPr>
          <p:nvPr>
            <p:ph type="body" sz="quarter" idx="3"/>
          </p:nvPr>
        </p:nvSpPr>
        <p:spPr>
          <a:xfrm>
            <a:off x="3929063" y="1860550"/>
            <a:ext cx="4757737" cy="654050"/>
          </a:xfrm>
        </p:spPr>
        <p:txBody>
          <a:bodyPr/>
          <a:lstStyle/>
          <a:p>
            <a:r>
              <a:rPr lang="ru-RU" smtClean="0">
                <a:latin typeface="Arial" charset="0"/>
                <a:cs typeface="Arial" charset="0"/>
              </a:rPr>
              <a:t>   </a:t>
            </a:r>
            <a:r>
              <a:rPr lang="ru-RU" sz="2800" smtClean="0">
                <a:latin typeface="Arial" charset="0"/>
                <a:cs typeface="Arial" charset="0"/>
              </a:rPr>
              <a:t>Ветер приносит </a:t>
            </a:r>
            <a:r>
              <a:rPr lang="ru-RU" sz="2800" smtClean="0">
                <a:solidFill>
                  <a:srgbClr val="C00000"/>
                </a:solidFill>
                <a:latin typeface="Arial" charset="0"/>
                <a:cs typeface="Arial" charset="0"/>
              </a:rPr>
              <a:t>погоду</a:t>
            </a:r>
          </a:p>
        </p:txBody>
      </p:sp>
      <p:pic>
        <p:nvPicPr>
          <p:cNvPr id="15366" name="Picture 3" descr="C:\Users\Я\Desktop\summer_wind_2-t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21994" y="2996952"/>
            <a:ext cx="4560301" cy="3168352"/>
          </a:xfr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0034" y="1071546"/>
            <a:ext cx="8229600" cy="701270"/>
          </a:xfrm>
          <a:prstGeom prst="rect">
            <a:avLst/>
          </a:prstGeom>
        </p:spPr>
        <p:txBody>
          <a:bodyPr anchor="ctr">
            <a:normAutofit fontScale="90000" lnSpcReduction="2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de-DE" sz="28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ccord Heavy SF" pitchFamily="34" charset="0"/>
                <a:ea typeface="+mj-ea"/>
                <a:cs typeface="Arial" pitchFamily="34" charset="0"/>
              </a:rPr>
              <a:t>WETTER</a:t>
            </a:r>
            <a:r>
              <a:rPr lang="en-US" sz="28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ccord Heavy SF" pitchFamily="34" charset="0"/>
                <a:ea typeface="+mj-ea"/>
                <a:cs typeface="Arial" pitchFamily="34" charset="0"/>
              </a:rPr>
              <a:t>-</a:t>
            </a:r>
            <a:r>
              <a:rPr lang="ru-RU" sz="28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              «ВЕТЕР»</a:t>
            </a:r>
            <a:br>
              <a:rPr lang="ru-RU" sz="28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</a:br>
            <a:r>
              <a:rPr lang="ru-RU" sz="28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(погода)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ea typeface="+mj-ea"/>
              <a:cs typeface="+mj-cs"/>
            </a:endParaRPr>
          </a:p>
        </p:txBody>
      </p:sp>
      <p:sp>
        <p:nvSpPr>
          <p:cNvPr id="15368" name="Текст 3"/>
          <p:cNvSpPr txBox="1">
            <a:spLocks/>
          </p:cNvSpPr>
          <p:nvPr/>
        </p:nvSpPr>
        <p:spPr bwMode="auto">
          <a:xfrm>
            <a:off x="2143125" y="285750"/>
            <a:ext cx="4757738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sz="2800" b="1">
                <a:solidFill>
                  <a:srgbClr val="254061"/>
                </a:solidFill>
                <a:cs typeface="Arial" charset="0"/>
              </a:rPr>
              <a:t>Перевод слова в образ</a:t>
            </a:r>
            <a:endParaRPr lang="ru-RU" sz="2800" b="1">
              <a:solidFill>
                <a:srgbClr val="C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78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нач.школа 7. математика.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2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7. математика.</Template>
  <TotalTime>405</TotalTime>
  <Words>829</Words>
  <Application>Microsoft Office PowerPoint</Application>
  <PresentationFormat>Экран (4:3)</PresentationFormat>
  <Paragraphs>158</Paragraphs>
  <Slides>23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нач.школа 7. математика.</vt:lpstr>
      <vt:lpstr>Поток</vt:lpstr>
      <vt:lpstr>Презентация PowerPoint</vt:lpstr>
      <vt:lpstr>Презентация PowerPoint</vt:lpstr>
      <vt:lpstr>Психологи выделяют 4 вида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Приёмами метода ассоциаций являются: </vt:lpstr>
      <vt:lpstr>WETTER-                «ВЕТЕР» (погода)</vt:lpstr>
      <vt:lpstr> Ассоциативная связь может быть по: </vt:lpstr>
      <vt:lpstr>МЕТОД  ФОНЕТИЧЕСКИХ АССОЦИАЦИЙ</vt:lpstr>
      <vt:lpstr>springen spielen </vt:lpstr>
      <vt:lpstr>das Knie</vt:lpstr>
      <vt:lpstr>Mетод ключевых слов</vt:lpstr>
      <vt:lpstr>das Buch [бух] – книга</vt:lpstr>
      <vt:lpstr>Создание квази-слов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@lex@ndr@</dc:creator>
  <dc:description>http://aida.ucoz.ru</dc:description>
  <cp:lastModifiedBy>лариса</cp:lastModifiedBy>
  <cp:revision>41</cp:revision>
  <dcterms:created xsi:type="dcterms:W3CDTF">2012-02-15T17:19:27Z</dcterms:created>
  <dcterms:modified xsi:type="dcterms:W3CDTF">2018-01-22T18:35:25Z</dcterms:modified>
</cp:coreProperties>
</file>